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64" r:id="rId3"/>
    <p:sldId id="262" r:id="rId4"/>
    <p:sldId id="257" r:id="rId5"/>
    <p:sldId id="266" r:id="rId6"/>
    <p:sldId id="267" r:id="rId7"/>
    <p:sldId id="274" r:id="rId8"/>
    <p:sldId id="275" r:id="rId9"/>
    <p:sldId id="261" r:id="rId10"/>
    <p:sldId id="268" r:id="rId11"/>
    <p:sldId id="272" r:id="rId12"/>
    <p:sldId id="269" r:id="rId13"/>
    <p:sldId id="265" r:id="rId14"/>
    <p:sldId id="283" r:id="rId15"/>
    <p:sldId id="284" r:id="rId16"/>
    <p:sldId id="271" r:id="rId17"/>
    <p:sldId id="259" r:id="rId18"/>
    <p:sldId id="278" r:id="rId19"/>
    <p:sldId id="258" r:id="rId20"/>
    <p:sldId id="279" r:id="rId21"/>
    <p:sldId id="281" r:id="rId22"/>
    <p:sldId id="282" r:id="rId23"/>
    <p:sldId id="26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27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90AE5-ADE0-40B8-90D8-288EB80C5C29}" v="292" dt="2024-05-01T03:22:16.417"/>
    <p1510:client id="{2A05FF9F-F917-48F1-B437-CF80005BA963}" v="1396" dt="2024-05-01T02:08:28.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8388"/>
  </p:normalViewPr>
  <p:slideViewPr>
    <p:cSldViewPr snapToGrid="0">
      <p:cViewPr>
        <p:scale>
          <a:sx n="108" d="100"/>
          <a:sy n="108" d="100"/>
        </p:scale>
        <p:origin x="200" y="-10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9D62-5767-4C96-8BBC-A98D535A1D8A}" type="datetimeFigureOut">
              <a:rPr lang="en-CA" smtClean="0"/>
              <a:t>2025-01-10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30536-87BB-4660-911A-A3B1942BCAD2}" type="slidenum">
              <a:rPr lang="en-CA" smtClean="0"/>
              <a:t>‹#›</a:t>
            </a:fld>
            <a:endParaRPr lang="en-CA"/>
          </a:p>
        </p:txBody>
      </p:sp>
    </p:spTree>
    <p:extLst>
      <p:ext uri="{BB962C8B-B14F-4D97-AF65-F5344CB8AC3E}">
        <p14:creationId xmlns:p14="http://schemas.microsoft.com/office/powerpoint/2010/main" val="1270808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FF30536-87BB-4660-911A-A3B1942BCAD2}" type="slidenum">
              <a:rPr lang="en-CA" smtClean="0"/>
              <a:t>9</a:t>
            </a:fld>
            <a:endParaRPr lang="en-CA"/>
          </a:p>
        </p:txBody>
      </p:sp>
    </p:spTree>
    <p:extLst>
      <p:ext uri="{BB962C8B-B14F-4D97-AF65-F5344CB8AC3E}">
        <p14:creationId xmlns:p14="http://schemas.microsoft.com/office/powerpoint/2010/main" val="236657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derive the general formula for Chinese Remainder theorem.</a:t>
            </a:r>
          </a:p>
          <a:p>
            <a:endParaRPr lang="en-US" dirty="0"/>
          </a:p>
          <a:p>
            <a:r>
              <a:rPr lang="en-US" dirty="0"/>
              <a:t>Suppose X equals p modulo m and q modulo n. Them we break X into a sum of 2 integers such that X= </a:t>
            </a:r>
            <a:r>
              <a:rPr lang="en-US" dirty="0" err="1"/>
              <a:t>k+l</a:t>
            </a:r>
            <a:r>
              <a:rPr lang="en-US" dirty="0"/>
              <a:t>. We let K take care of p and l take care of n. </a:t>
            </a:r>
          </a:p>
        </p:txBody>
      </p:sp>
      <p:sp>
        <p:nvSpPr>
          <p:cNvPr id="4" name="Slide Number Placeholder 3"/>
          <p:cNvSpPr>
            <a:spLocks noGrp="1"/>
          </p:cNvSpPr>
          <p:nvPr>
            <p:ph type="sldNum" sz="quarter" idx="5"/>
          </p:nvPr>
        </p:nvSpPr>
        <p:spPr/>
        <p:txBody>
          <a:bodyPr/>
          <a:lstStyle/>
          <a:p>
            <a:fld id="{1FF30536-87BB-4660-911A-A3B1942BCAD2}" type="slidenum">
              <a:rPr lang="en-CA" smtClean="0"/>
              <a:t>20</a:t>
            </a:fld>
            <a:endParaRPr lang="en-CA"/>
          </a:p>
        </p:txBody>
      </p:sp>
    </p:spTree>
    <p:extLst>
      <p:ext uri="{BB962C8B-B14F-4D97-AF65-F5344CB8AC3E}">
        <p14:creationId xmlns:p14="http://schemas.microsoft.com/office/powerpoint/2010/main" val="253965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F30536-87BB-4660-911A-A3B1942BCAD2}" type="slidenum">
              <a:rPr lang="en-CA" smtClean="0"/>
              <a:t>21</a:t>
            </a:fld>
            <a:endParaRPr lang="en-CA"/>
          </a:p>
        </p:txBody>
      </p:sp>
    </p:spTree>
    <p:extLst>
      <p:ext uri="{BB962C8B-B14F-4D97-AF65-F5344CB8AC3E}">
        <p14:creationId xmlns:p14="http://schemas.microsoft.com/office/powerpoint/2010/main" val="3125358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0D0D0D"/>
                </a:solidFill>
                <a:effectLst/>
                <a:highlight>
                  <a:srgbClr val="FFFFFF"/>
                </a:highlight>
                <a:latin typeface="Söhne"/>
              </a:rPr>
              <a:t>When decrypting a message encrypted using RSA, we have to solve the modulo of the given ciphertext raised to a specific power. Traditional decryption methods, such as successive squaring, can be lengthy and redundant, particularly for complex large m. So we can apply CRT to improve accelerate the process. In RSA encryption, the modulus </a:t>
            </a:r>
            <a:r>
              <a:rPr lang="en-CA" b="0" i="1" dirty="0">
                <a:solidFill>
                  <a:srgbClr val="0D0D0D"/>
                </a:solidFill>
                <a:effectLst/>
                <a:highlight>
                  <a:srgbClr val="FFFFFF"/>
                </a:highlight>
                <a:latin typeface="KaTeX_Math"/>
              </a:rPr>
              <a:t>m</a:t>
            </a:r>
            <a:r>
              <a:rPr lang="en-CA" b="0" i="0" dirty="0">
                <a:solidFill>
                  <a:srgbClr val="0D0D0D"/>
                </a:solidFill>
                <a:effectLst/>
                <a:highlight>
                  <a:srgbClr val="FFFFFF"/>
                </a:highlight>
                <a:latin typeface="Söhne"/>
              </a:rPr>
              <a:t> is the product of two large prime numbers, </a:t>
            </a:r>
            <a:r>
              <a:rPr lang="en-CA" b="0" i="1" dirty="0">
                <a:solidFill>
                  <a:srgbClr val="0D0D0D"/>
                </a:solidFill>
                <a:effectLst/>
                <a:highlight>
                  <a:srgbClr val="FFFFFF"/>
                </a:highlight>
                <a:latin typeface="KaTeX_Math"/>
              </a:rPr>
              <a:t>p</a:t>
            </a:r>
            <a:r>
              <a:rPr lang="en-CA" b="0" i="0" dirty="0">
                <a:solidFill>
                  <a:srgbClr val="0D0D0D"/>
                </a:solidFill>
                <a:effectLst/>
                <a:highlight>
                  <a:srgbClr val="FFFFFF"/>
                </a:highlight>
                <a:latin typeface="Söhne"/>
              </a:rPr>
              <a:t> and </a:t>
            </a:r>
            <a:r>
              <a:rPr lang="en-CA" b="0" i="1" dirty="0">
                <a:solidFill>
                  <a:srgbClr val="0D0D0D"/>
                </a:solidFill>
                <a:effectLst/>
                <a:highlight>
                  <a:srgbClr val="FFFFFF"/>
                </a:highlight>
                <a:latin typeface="KaTeX_Math"/>
              </a:rPr>
              <a:t>q</a:t>
            </a:r>
            <a:r>
              <a:rPr lang="en-CA" b="0" i="0" dirty="0">
                <a:solidFill>
                  <a:srgbClr val="0D0D0D"/>
                </a:solidFill>
                <a:effectLst/>
                <a:highlight>
                  <a:srgbClr val="FFFFFF"/>
                </a:highlight>
                <a:latin typeface="Söhne"/>
              </a:rPr>
              <a:t>. Breaking down </a:t>
            </a:r>
            <a:r>
              <a:rPr lang="en-CA" b="0" i="1" dirty="0">
                <a:solidFill>
                  <a:srgbClr val="0D0D0D"/>
                </a:solidFill>
                <a:effectLst/>
                <a:highlight>
                  <a:srgbClr val="FFFFFF"/>
                </a:highlight>
                <a:latin typeface="KaTeX_Math"/>
              </a:rPr>
              <a:t>m</a:t>
            </a:r>
            <a:r>
              <a:rPr lang="en-CA" b="0" i="0" dirty="0">
                <a:solidFill>
                  <a:srgbClr val="0D0D0D"/>
                </a:solidFill>
                <a:effectLst/>
                <a:highlight>
                  <a:srgbClr val="FFFFFF"/>
                </a:highlight>
                <a:latin typeface="Söhne"/>
              </a:rPr>
              <a:t> into its prime factors allows us to solve the modulo operations separately for each prime factors.</a:t>
            </a:r>
            <a:br>
              <a:rPr lang="en-CA" dirty="0"/>
            </a:br>
            <a:br>
              <a:rPr lang="en-CA" dirty="0"/>
            </a:br>
            <a:r>
              <a:rPr lang="en-CA" b="0" i="0" dirty="0">
                <a:solidFill>
                  <a:srgbClr val="0D0D0D"/>
                </a:solidFill>
                <a:effectLst/>
                <a:highlight>
                  <a:srgbClr val="FFFFFF"/>
                </a:highlight>
                <a:latin typeface="Söhne"/>
              </a:rPr>
              <a:t>The Chinese Remainder Theorem offers a powerful tool for enhancing RSA decryption efficiency by breaking down the computation into smaller, more manageable tasks.</a:t>
            </a:r>
          </a:p>
        </p:txBody>
      </p:sp>
      <p:sp>
        <p:nvSpPr>
          <p:cNvPr id="4" name="Slide Number Placeholder 3"/>
          <p:cNvSpPr>
            <a:spLocks noGrp="1"/>
          </p:cNvSpPr>
          <p:nvPr>
            <p:ph type="sldNum" sz="quarter" idx="5"/>
          </p:nvPr>
        </p:nvSpPr>
        <p:spPr/>
        <p:txBody>
          <a:bodyPr/>
          <a:lstStyle/>
          <a:p>
            <a:fld id="{1FF30536-87BB-4660-911A-A3B1942BCAD2}" type="slidenum">
              <a:rPr lang="en-CA" smtClean="0"/>
              <a:t>22</a:t>
            </a:fld>
            <a:endParaRPr lang="en-CA"/>
          </a:p>
        </p:txBody>
      </p:sp>
    </p:spTree>
    <p:extLst>
      <p:ext uri="{BB962C8B-B14F-4D97-AF65-F5344CB8AC3E}">
        <p14:creationId xmlns:p14="http://schemas.microsoft.com/office/powerpoint/2010/main" val="483581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7D44A47E-3F46-B14B-BB1C-D8E1AF65C288}" type="datetimeFigureOut">
              <a:rPr lang="fr-FR" smtClean="0"/>
              <a:t>10/01/2025</a:t>
            </a:fld>
            <a:endParaRPr lang="fr-FR"/>
          </a:p>
        </p:txBody>
      </p:sp>
      <p:sp>
        <p:nvSpPr>
          <p:cNvPr id="5" name="Footer Placeholder 4"/>
          <p:cNvSpPr>
            <a:spLocks noGrp="1"/>
          </p:cNvSpPr>
          <p:nvPr>
            <p:ph type="ftr" sz="quarter" idx="11"/>
          </p:nvPr>
        </p:nvSpPr>
        <p:spPr>
          <a:xfrm>
            <a:off x="3962399" y="5870575"/>
            <a:ext cx="4893958" cy="377825"/>
          </a:xfrm>
        </p:spPr>
        <p:txBody>
          <a:bodyPr/>
          <a:lstStyle/>
          <a:p>
            <a:endParaRPr lang="fr-FR"/>
          </a:p>
        </p:txBody>
      </p:sp>
      <p:sp>
        <p:nvSpPr>
          <p:cNvPr id="6" name="Slide Number Placeholder 5"/>
          <p:cNvSpPr>
            <a:spLocks noGrp="1"/>
          </p:cNvSpPr>
          <p:nvPr>
            <p:ph type="sldNum" sz="quarter" idx="12"/>
          </p:nvPr>
        </p:nvSpPr>
        <p:spPr>
          <a:xfrm>
            <a:off x="10608958" y="5870575"/>
            <a:ext cx="551167" cy="377825"/>
          </a:xfrm>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73637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44A47E-3F46-B14B-BB1C-D8E1AF65C288}" type="datetimeFigureOut">
              <a:rPr lang="fr-FR" smtClean="0"/>
              <a:t>10/01/2025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338444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4A47E-3F46-B14B-BB1C-D8E1AF65C288}" type="datetimeFigureOut">
              <a:rPr lang="fr-FR" smtClean="0"/>
              <a:t>10/01/2025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69952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4A47E-3F46-B14B-BB1C-D8E1AF65C288}" type="datetimeFigureOut">
              <a:rPr lang="fr-FR" smtClean="0"/>
              <a:t>10/01/2025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110252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4A47E-3F46-B14B-BB1C-D8E1AF65C288}" type="datetimeFigureOut">
              <a:rPr lang="fr-FR" smtClean="0"/>
              <a:t>10/01/2025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49626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4A47E-3F46-B14B-BB1C-D8E1AF65C288}" type="datetimeFigureOut">
              <a:rPr lang="fr-FR" smtClean="0"/>
              <a:t>10/01/2025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380358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4A47E-3F46-B14B-BB1C-D8E1AF65C288}" type="datetimeFigureOut">
              <a:rPr lang="fr-FR" smtClean="0"/>
              <a:t>10/01/2025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40002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44A47E-3F46-B14B-BB1C-D8E1AF65C288}" type="datetimeFigureOut">
              <a:rPr lang="fr-FR" smtClean="0"/>
              <a:t>10/01/2025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41D6CEA-1750-1E4F-A679-1428F8B65CA5}" type="slidenum">
              <a:rPr lang="fr-FR" smtClean="0"/>
              <a:t>‹#›</a:t>
            </a:fld>
            <a:endParaRPr lang="fr-FR"/>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107269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44A47E-3F46-B14B-BB1C-D8E1AF65C288}" type="datetimeFigureOut">
              <a:rPr lang="fr-FR" smtClean="0"/>
              <a:t>10/01/2025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38131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44A47E-3F46-B14B-BB1C-D8E1AF65C288}" type="datetimeFigureOut">
              <a:rPr lang="fr-FR" smtClean="0"/>
              <a:t>10/01/2025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86605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4A47E-3F46-B14B-BB1C-D8E1AF65C288}" type="datetimeFigureOut">
              <a:rPr lang="fr-FR" smtClean="0"/>
              <a:t>10/01/2025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234504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44A47E-3F46-B14B-BB1C-D8E1AF65C288}" type="datetimeFigureOut">
              <a:rPr lang="fr-FR" smtClean="0"/>
              <a:t>10/01/2025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18227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D44A47E-3F46-B14B-BB1C-D8E1AF65C288}" type="datetimeFigureOut">
              <a:rPr lang="fr-FR" smtClean="0"/>
              <a:t>10/01/2025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128402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44A47E-3F46-B14B-BB1C-D8E1AF65C288}" type="datetimeFigureOut">
              <a:rPr lang="fr-FR" smtClean="0"/>
              <a:t>10/01/2025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91379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D44A47E-3F46-B14B-BB1C-D8E1AF65C288}" type="datetimeFigureOut">
              <a:rPr lang="fr-FR" smtClean="0"/>
              <a:t>10/01/2025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181506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44A47E-3F46-B14B-BB1C-D8E1AF65C288}" type="datetimeFigureOut">
              <a:rPr lang="fr-FR" smtClean="0"/>
              <a:t>10/01/2025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171273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44A47E-3F46-B14B-BB1C-D8E1AF65C288}" type="datetimeFigureOut">
              <a:rPr lang="fr-FR" smtClean="0"/>
              <a:t>10/01/2025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41D6CEA-1750-1E4F-A679-1428F8B65CA5}" type="slidenum">
              <a:rPr lang="fr-FR" smtClean="0"/>
              <a:t>‹#›</a:t>
            </a:fld>
            <a:endParaRPr lang="fr-FR"/>
          </a:p>
        </p:txBody>
      </p:sp>
    </p:spTree>
    <p:extLst>
      <p:ext uri="{BB962C8B-B14F-4D97-AF65-F5344CB8AC3E}">
        <p14:creationId xmlns:p14="http://schemas.microsoft.com/office/powerpoint/2010/main" val="426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44A47E-3F46-B14B-BB1C-D8E1AF65C288}" type="datetimeFigureOut">
              <a:rPr lang="fr-FR" smtClean="0"/>
              <a:t>10/01/2025</a:t>
            </a:fld>
            <a:endParaRPr lang="fr-F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1D6CEA-1750-1E4F-A679-1428F8B65CA5}" type="slidenum">
              <a:rPr lang="fr-FR" smtClean="0"/>
              <a:t>‹#›</a:t>
            </a:fld>
            <a:endParaRPr lang="fr-FR"/>
          </a:p>
        </p:txBody>
      </p:sp>
    </p:spTree>
    <p:extLst>
      <p:ext uri="{BB962C8B-B14F-4D97-AF65-F5344CB8AC3E}">
        <p14:creationId xmlns:p14="http://schemas.microsoft.com/office/powerpoint/2010/main" val="33116239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E2F42-48F2-563D-8090-C3A1E8121DC3}"/>
              </a:ext>
            </a:extLst>
          </p:cNvPr>
          <p:cNvSpPr>
            <a:spLocks noGrp="1"/>
          </p:cNvSpPr>
          <p:nvPr>
            <p:ph type="ctrTitle"/>
          </p:nvPr>
        </p:nvSpPr>
        <p:spPr>
          <a:xfrm>
            <a:off x="1582994" y="2531456"/>
            <a:ext cx="10412873" cy="3668487"/>
          </a:xfrm>
        </p:spPr>
        <p:txBody>
          <a:bodyPr>
            <a:normAutofit/>
          </a:bodyPr>
          <a:lstStyle/>
          <a:p>
            <a:r>
              <a:rPr lang="en-US" sz="4400" cap="none">
                <a:latin typeface="Avenir Next LT Pro Light" panose="020B0304020202020204" pitchFamily="34" charset="0"/>
              </a:rPr>
              <a:t>Limitation of RSA</a:t>
            </a:r>
            <a:br>
              <a:rPr lang="en-US" sz="8000">
                <a:latin typeface="Avenir Next LT Pro Light" panose="020B0304020202020204" pitchFamily="34" charset="0"/>
              </a:rPr>
            </a:br>
            <a:r>
              <a:rPr lang="en-US" sz="8000">
                <a:latin typeface="Avenir Next LT Pro Light" panose="020B0304020202020204" pitchFamily="34" charset="0"/>
              </a:rPr>
              <a:t>Wiener’s attack</a:t>
            </a:r>
            <a:endParaRPr lang="fr-FR" sz="8000">
              <a:latin typeface="Avenir Next LT Pro Light" panose="020B0304020202020204" pitchFamily="34" charset="0"/>
            </a:endParaRPr>
          </a:p>
        </p:txBody>
      </p:sp>
      <p:sp>
        <p:nvSpPr>
          <p:cNvPr id="3" name="Sous-titre 2">
            <a:extLst>
              <a:ext uri="{FF2B5EF4-FFF2-40B4-BE49-F238E27FC236}">
                <a16:creationId xmlns:a16="http://schemas.microsoft.com/office/drawing/2014/main" id="{A41B1D4D-9B04-8713-43DA-6BC3878EE79B}"/>
              </a:ext>
            </a:extLst>
          </p:cNvPr>
          <p:cNvSpPr>
            <a:spLocks noGrp="1"/>
          </p:cNvSpPr>
          <p:nvPr>
            <p:ph type="subTitle" idx="1"/>
          </p:nvPr>
        </p:nvSpPr>
        <p:spPr>
          <a:xfrm>
            <a:off x="4630992" y="3210935"/>
            <a:ext cx="7197726" cy="903514"/>
          </a:xfrm>
        </p:spPr>
        <p:txBody>
          <a:bodyPr anchor="b">
            <a:normAutofit/>
          </a:bodyPr>
          <a:lstStyle/>
          <a:p>
            <a:r>
              <a:rPr lang="en-US" cap="none">
                <a:solidFill>
                  <a:schemeClr val="tx2"/>
                </a:solidFill>
                <a:latin typeface="Avenir Next LT Pro Light" panose="020B0304020202020204" pitchFamily="34" charset="0"/>
              </a:rPr>
              <a:t>Presented by Bowen Dai, Chengcheng Li, Ziyi Zhao</a:t>
            </a:r>
            <a:endParaRPr lang="fr-FR" cap="none">
              <a:solidFill>
                <a:schemeClr val="tx2"/>
              </a:solidFill>
              <a:latin typeface="Avenir Next LT Pro Light" panose="020B0304020202020204" pitchFamily="34" charset="0"/>
            </a:endParaRPr>
          </a:p>
        </p:txBody>
      </p:sp>
    </p:spTree>
    <p:extLst>
      <p:ext uri="{BB962C8B-B14F-4D97-AF65-F5344CB8AC3E}">
        <p14:creationId xmlns:p14="http://schemas.microsoft.com/office/powerpoint/2010/main" val="195764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CB3AE-5DD8-2E8F-3399-AE0F2609614D}"/>
              </a:ext>
            </a:extLst>
          </p:cNvPr>
          <p:cNvSpPr>
            <a:spLocks noGrp="1"/>
          </p:cNvSpPr>
          <p:nvPr>
            <p:ph type="title"/>
          </p:nvPr>
        </p:nvSpPr>
        <p:spPr>
          <a:xfrm>
            <a:off x="685801" y="609600"/>
            <a:ext cx="10952824" cy="1456267"/>
          </a:xfrm>
        </p:spPr>
        <p:txBody>
          <a:bodyPr>
            <a:normAutofit/>
          </a:bodyPr>
          <a:lstStyle/>
          <a:p>
            <a:r>
              <a:rPr lang="en-CA" sz="4000">
                <a:latin typeface="+mn-lt"/>
              </a:rPr>
              <a:t>Write any fraction as a continued fraction</a:t>
            </a:r>
          </a:p>
        </p:txBody>
      </p:sp>
      <p:sp>
        <p:nvSpPr>
          <p:cNvPr id="3" name="Content Placeholder 2">
            <a:extLst>
              <a:ext uri="{FF2B5EF4-FFF2-40B4-BE49-F238E27FC236}">
                <a16:creationId xmlns:a16="http://schemas.microsoft.com/office/drawing/2014/main" id="{0805942E-CFB7-E8E3-88AC-EF7D818B2A12}"/>
              </a:ext>
            </a:extLst>
          </p:cNvPr>
          <p:cNvSpPr>
            <a:spLocks noGrp="1"/>
          </p:cNvSpPr>
          <p:nvPr>
            <p:ph idx="1"/>
          </p:nvPr>
        </p:nvSpPr>
        <p:spPr>
          <a:xfrm>
            <a:off x="685801" y="2065867"/>
            <a:ext cx="10952824" cy="3649133"/>
          </a:xfrm>
        </p:spPr>
        <p:txBody>
          <a:bodyPr>
            <a:normAutofit/>
          </a:bodyPr>
          <a:lstStyle/>
          <a:p>
            <a:pPr marL="0" indent="0">
              <a:buNone/>
            </a:pPr>
            <a:r>
              <a:rPr lang="en-CA" sz="2800"/>
              <a:t>Using Euclidean Algorithm with the numerator as the bigger number and the denominator as the smaller number regardless the real value of the numerator and denominator</a:t>
            </a:r>
          </a:p>
          <a:p>
            <a:pPr marL="0" indent="0">
              <a:buNone/>
            </a:pPr>
            <a:endParaRPr lang="en-CA" sz="2800"/>
          </a:p>
          <a:p>
            <a:pPr marL="0" indent="0">
              <a:buNone/>
            </a:pPr>
            <a:r>
              <a:rPr lang="en-CA" sz="2800"/>
              <a:t>Write the quotient in each equation as the q in the continued fraction</a:t>
            </a:r>
          </a:p>
          <a:p>
            <a:pPr marL="0" indent="0">
              <a:buNone/>
            </a:pPr>
            <a:endParaRPr lang="en-CA" sz="2800"/>
          </a:p>
          <a:p>
            <a:pPr marL="0" indent="0">
              <a:buNone/>
            </a:pPr>
            <a:endParaRPr lang="en-CA" sz="2800"/>
          </a:p>
        </p:txBody>
      </p:sp>
    </p:spTree>
    <p:extLst>
      <p:ext uri="{BB962C8B-B14F-4D97-AF65-F5344CB8AC3E}">
        <p14:creationId xmlns:p14="http://schemas.microsoft.com/office/powerpoint/2010/main" val="15830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A054-FA01-30B0-1342-FB02CA0EAF72}"/>
              </a:ext>
            </a:extLst>
          </p:cNvPr>
          <p:cNvSpPr>
            <a:spLocks noGrp="1"/>
          </p:cNvSpPr>
          <p:nvPr>
            <p:ph type="title"/>
          </p:nvPr>
        </p:nvSpPr>
        <p:spPr/>
        <p:txBody>
          <a:bodyPr/>
          <a:lstStyle/>
          <a:p>
            <a:r>
              <a:rPr lang="en-CA" dirty="0"/>
              <a:t>Example and proof</a:t>
            </a:r>
            <a:endParaRPr lang="en-CA"/>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90DCEC-64B0-8DB9-B821-AD95A6B857C7}"/>
                  </a:ext>
                </a:extLst>
              </p:cNvPr>
              <p:cNvSpPr>
                <a:spLocks noGrp="1"/>
              </p:cNvSpPr>
              <p:nvPr>
                <p:ph idx="1"/>
              </p:nvPr>
            </p:nvSpPr>
            <p:spPr>
              <a:xfrm>
                <a:off x="685801" y="2142067"/>
                <a:ext cx="5823283" cy="3649133"/>
              </a:xfrm>
            </p:spPr>
            <p:txBody>
              <a:bodyPr>
                <a:noAutofit/>
              </a:bodyPr>
              <a:lstStyle/>
              <a:p>
                <a:pPr marL="0" indent="0">
                  <a:buNone/>
                </a:pPr>
                <a:r>
                  <a:rPr lang="en-CA" sz="2800" dirty="0"/>
                  <a:t>Reduce </a:t>
                </a:r>
                <a14:m>
                  <m:oMath xmlns:m="http://schemas.openxmlformats.org/officeDocument/2006/math">
                    <m:r>
                      <a:rPr lang="en-CA" sz="2800" b="0" i="0" smtClean="0">
                        <a:latin typeface="Cambria Math" panose="02040503050406030204" pitchFamily="18" charset="0"/>
                      </a:rPr>
                      <m:t>−</m:t>
                    </m:r>
                    <m:f>
                      <m:fPr>
                        <m:ctrlPr>
                          <a:rPr lang="en-CA" sz="2800" i="1" smtClean="0">
                            <a:latin typeface="Cambria Math" panose="02040503050406030204" pitchFamily="18" charset="0"/>
                          </a:rPr>
                        </m:ctrlPr>
                      </m:fPr>
                      <m:num>
                        <m:r>
                          <a:rPr lang="en-CA" sz="2800" b="0" i="1" smtClean="0">
                            <a:latin typeface="Cambria Math" panose="02040503050406030204" pitchFamily="18" charset="0"/>
                          </a:rPr>
                          <m:t>551</m:t>
                        </m:r>
                      </m:num>
                      <m:den>
                        <m:r>
                          <a:rPr lang="en-CA" sz="2800" b="0" i="1" smtClean="0">
                            <a:latin typeface="Cambria Math" panose="02040503050406030204" pitchFamily="18" charset="0"/>
                          </a:rPr>
                          <m:t>802</m:t>
                        </m:r>
                      </m:den>
                    </m:f>
                  </m:oMath>
                </a14:m>
                <a:r>
                  <a:rPr lang="en-CA" sz="2800" dirty="0"/>
                  <a:t> to continued fraction</a:t>
                </a:r>
              </a:p>
              <a:p>
                <a:pPr marL="0" indent="0">
                  <a:buNone/>
                </a:pPr>
                <a:endParaRPr lang="en-CA" sz="2800" dirty="0"/>
              </a:p>
              <a:p>
                <a:pPr marL="0" indent="0">
                  <a:buNone/>
                </a:pPr>
                <a:r>
                  <a:rPr lang="en-CA" sz="2800" dirty="0"/>
                  <a:t>-551 = -1 * 802 + 251</a:t>
                </a:r>
              </a:p>
              <a:p>
                <a:pPr marL="0" indent="0">
                  <a:buNone/>
                </a:pPr>
                <a:r>
                  <a:rPr lang="en-CA" sz="2800" dirty="0"/>
                  <a:t>802 = 3 * 251 + 49</a:t>
                </a:r>
              </a:p>
              <a:p>
                <a:pPr marL="0" indent="0">
                  <a:buNone/>
                </a:pPr>
                <a:r>
                  <a:rPr lang="en-CA" sz="2800" dirty="0"/>
                  <a:t>251 = 5 * 49 + 6</a:t>
                </a:r>
              </a:p>
              <a:p>
                <a:pPr marL="0" indent="0">
                  <a:buNone/>
                </a:pPr>
                <a:r>
                  <a:rPr lang="en-CA" sz="2800" dirty="0"/>
                  <a:t>49 = 8 * 6 + 1</a:t>
                </a:r>
              </a:p>
              <a:p>
                <a:pPr marL="0" indent="0">
                  <a:buNone/>
                </a:pPr>
                <a:r>
                  <a:rPr lang="en-CA" sz="2800" dirty="0"/>
                  <a:t>6 = 6 * 1 + 0</a:t>
                </a:r>
              </a:p>
            </p:txBody>
          </p:sp>
        </mc:Choice>
        <mc:Fallback xmlns="">
          <p:sp>
            <p:nvSpPr>
              <p:cNvPr id="3" name="Content Placeholder 2">
                <a:extLst>
                  <a:ext uri="{FF2B5EF4-FFF2-40B4-BE49-F238E27FC236}">
                    <a16:creationId xmlns:a16="http://schemas.microsoft.com/office/drawing/2014/main" id="{B790DCEC-64B0-8DB9-B821-AD95A6B857C7}"/>
                  </a:ext>
                </a:extLst>
              </p:cNvPr>
              <p:cNvSpPr>
                <a:spLocks noGrp="1" noRot="1" noChangeAspect="1" noMove="1" noResize="1" noEditPoints="1" noAdjustHandles="1" noChangeArrowheads="1" noChangeShapeType="1" noTextEdit="1"/>
              </p:cNvSpPr>
              <p:nvPr>
                <p:ph idx="1"/>
              </p:nvPr>
            </p:nvSpPr>
            <p:spPr>
              <a:xfrm>
                <a:off x="685801" y="2142067"/>
                <a:ext cx="5823283" cy="3649133"/>
              </a:xfrm>
              <a:blipFill>
                <a:blip r:embed="rId2"/>
                <a:stretch>
                  <a:fillRect l="-2199" t="-4007" b="-98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F79671-3B06-70F3-1DE6-3F87A3DD4C43}"/>
                  </a:ext>
                </a:extLst>
              </p:cNvPr>
              <p:cNvSpPr txBox="1"/>
              <p:nvPr/>
            </p:nvSpPr>
            <p:spPr>
              <a:xfrm>
                <a:off x="6368716" y="2065867"/>
                <a:ext cx="5823284" cy="4736874"/>
              </a:xfrm>
              <a:prstGeom prst="rect">
                <a:avLst/>
              </a:prstGeom>
              <a:noFill/>
            </p:spPr>
            <p:txBody>
              <a:bodyPr wrap="square" rtlCol="0">
                <a:spAutoFit/>
              </a:bodyPr>
              <a:lstStyle/>
              <a:p>
                <a14:m>
                  <m:oMath xmlns:m="http://schemas.openxmlformats.org/officeDocument/2006/math">
                    <m:r>
                      <a:rPr lang="en-CA" sz="2800" b="0" i="0" smtClean="0">
                        <a:latin typeface="Cambria Math" panose="02040503050406030204" pitchFamily="18" charset="0"/>
                      </a:rPr>
                      <m:t>−</m:t>
                    </m:r>
                    <m:f>
                      <m:fPr>
                        <m:ctrlPr>
                          <a:rPr lang="en-CA" sz="2800" i="1" smtClean="0">
                            <a:latin typeface="Cambria Math" panose="02040503050406030204" pitchFamily="18" charset="0"/>
                          </a:rPr>
                        </m:ctrlPr>
                      </m:fPr>
                      <m:num>
                        <m:r>
                          <a:rPr lang="en-CA" sz="2800" b="0" i="1" smtClean="0">
                            <a:latin typeface="Cambria Math" panose="02040503050406030204" pitchFamily="18" charset="0"/>
                          </a:rPr>
                          <m:t>551</m:t>
                        </m:r>
                      </m:num>
                      <m:den>
                        <m:r>
                          <a:rPr lang="en-CA" sz="2800" b="0" i="1" smtClean="0">
                            <a:latin typeface="Cambria Math" panose="02040503050406030204" pitchFamily="18" charset="0"/>
                          </a:rPr>
                          <m:t>802</m:t>
                        </m:r>
                      </m:den>
                    </m:f>
                  </m:oMath>
                </a14:m>
                <a:r>
                  <a:rPr lang="en-CA" sz="2800" dirty="0"/>
                  <a:t> = -1 + </a:t>
                </a:r>
                <a14:m>
                  <m:oMath xmlns:m="http://schemas.openxmlformats.org/officeDocument/2006/math">
                    <m:f>
                      <m:fPr>
                        <m:ctrlPr>
                          <a:rPr lang="en-CA" sz="2800" i="1" smtClean="0">
                            <a:latin typeface="Cambria Math" panose="02040503050406030204" pitchFamily="18" charset="0"/>
                          </a:rPr>
                        </m:ctrlPr>
                      </m:fPr>
                      <m:num>
                        <m:r>
                          <a:rPr lang="en-CA" sz="2800" b="0" i="1" smtClean="0">
                            <a:latin typeface="Cambria Math" panose="02040503050406030204" pitchFamily="18" charset="0"/>
                          </a:rPr>
                          <m:t>251</m:t>
                        </m:r>
                      </m:num>
                      <m:den>
                        <m:r>
                          <a:rPr lang="en-CA" sz="2800" b="0" i="1" smtClean="0">
                            <a:latin typeface="Cambria Math" panose="02040503050406030204" pitchFamily="18" charset="0"/>
                          </a:rPr>
                          <m:t>802</m:t>
                        </m:r>
                      </m:den>
                    </m:f>
                  </m:oMath>
                </a14:m>
                <a:endParaRPr lang="en-CA" sz="2800" i="1" dirty="0">
                  <a:latin typeface="Cambria Math" panose="02040503050406030204" pitchFamily="18" charset="0"/>
                </a:endParaRPr>
              </a:p>
              <a:p>
                <a:r>
                  <a:rPr lang="en-CA" sz="2800" b="0" dirty="0"/>
                  <a:t>	</a:t>
                </a:r>
                <a14:m>
                  <m:oMath xmlns:m="http://schemas.openxmlformats.org/officeDocument/2006/math">
                    <m:r>
                      <a:rPr lang="en-CA" sz="2800" b="0" i="1" smtClean="0">
                        <a:latin typeface="Cambria Math" panose="02040503050406030204" pitchFamily="18" charset="0"/>
                      </a:rPr>
                      <m:t>=−1+ </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802</m:t>
                            </m:r>
                          </m:num>
                          <m:den>
                            <m:r>
                              <a:rPr lang="en-CA" sz="2800" b="0" i="1" smtClean="0">
                                <a:latin typeface="Cambria Math" panose="02040503050406030204" pitchFamily="18" charset="0"/>
                              </a:rPr>
                              <m:t>251</m:t>
                            </m:r>
                          </m:den>
                        </m:f>
                      </m:den>
                    </m:f>
                  </m:oMath>
                </a14:m>
                <a:endParaRPr lang="en-CA" sz="2800" b="0" dirty="0"/>
              </a:p>
              <a:p>
                <a:r>
                  <a:rPr lang="en-CA" sz="2800" dirty="0"/>
                  <a:t>	= </a:t>
                </a:r>
                <a14:m>
                  <m:oMath xmlns:m="http://schemas.openxmlformats.org/officeDocument/2006/math">
                    <m:r>
                      <a:rPr lang="en-CA" sz="2800" b="0" i="1" smtClean="0">
                        <a:latin typeface="Cambria Math" panose="02040503050406030204" pitchFamily="18" charset="0"/>
                      </a:rPr>
                      <m:t>−1+ </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3+</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251</m:t>
                                </m:r>
                              </m:num>
                              <m:den>
                                <m:r>
                                  <a:rPr lang="en-CA" sz="2800" b="0" i="1" smtClean="0">
                                    <a:latin typeface="Cambria Math" panose="02040503050406030204" pitchFamily="18" charset="0"/>
                                  </a:rPr>
                                  <m:t>49</m:t>
                                </m:r>
                              </m:den>
                            </m:f>
                          </m:den>
                        </m:f>
                      </m:den>
                    </m:f>
                  </m:oMath>
                </a14:m>
                <a:endParaRPr lang="en-CA" sz="2800" b="0" dirty="0"/>
              </a:p>
              <a:p>
                <a:r>
                  <a:rPr lang="en-CA" dirty="0"/>
                  <a:t>	.</a:t>
                </a:r>
              </a:p>
              <a:p>
                <a:r>
                  <a:rPr lang="en-CA" b="0" dirty="0"/>
                  <a:t>	.</a:t>
                </a:r>
              </a:p>
              <a:p>
                <a:r>
                  <a:rPr lang="en-CA" dirty="0"/>
                  <a:t>	.</a:t>
                </a:r>
                <a:endParaRPr lang="en-CA" b="0" dirty="0"/>
              </a:p>
              <a:p>
                <a:r>
                  <a:rPr lang="en-CA" b="0" dirty="0"/>
                  <a:t>	</a:t>
                </a:r>
                <a14:m>
                  <m:oMath xmlns:m="http://schemas.openxmlformats.org/officeDocument/2006/math">
                    <m:r>
                      <a:rPr lang="en-CA" sz="2800" b="0" i="1" smtClean="0">
                        <a:latin typeface="Cambria Math" panose="02040503050406030204" pitchFamily="18" charset="0"/>
                      </a:rPr>
                      <m:t>=−1+ </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3 + </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5+</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8+ </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6</m:t>
                                    </m:r>
                                  </m:den>
                                </m:f>
                              </m:den>
                            </m:f>
                          </m:den>
                        </m:f>
                      </m:den>
                    </m:f>
                  </m:oMath>
                </a14:m>
                <a:endParaRPr lang="en-CA" sz="2800" b="0" dirty="0"/>
              </a:p>
              <a:p>
                <a:endParaRPr lang="en-CA" dirty="0"/>
              </a:p>
            </p:txBody>
          </p:sp>
        </mc:Choice>
        <mc:Fallback xmlns="">
          <p:sp>
            <p:nvSpPr>
              <p:cNvPr id="5" name="TextBox 4">
                <a:extLst>
                  <a:ext uri="{FF2B5EF4-FFF2-40B4-BE49-F238E27FC236}">
                    <a16:creationId xmlns:a16="http://schemas.microsoft.com/office/drawing/2014/main" id="{64F79671-3B06-70F3-1DE6-3F87A3DD4C43}"/>
                  </a:ext>
                </a:extLst>
              </p:cNvPr>
              <p:cNvSpPr txBox="1">
                <a:spLocks noRot="1" noChangeAspect="1" noMove="1" noResize="1" noEditPoints="1" noAdjustHandles="1" noChangeArrowheads="1" noChangeShapeType="1" noTextEdit="1"/>
              </p:cNvSpPr>
              <p:nvPr/>
            </p:nvSpPr>
            <p:spPr>
              <a:xfrm>
                <a:off x="6368716" y="2065867"/>
                <a:ext cx="5823284" cy="47368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743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973-C6DD-02AB-A402-659AAB04FBA3}"/>
              </a:ext>
            </a:extLst>
          </p:cNvPr>
          <p:cNvSpPr>
            <a:spLocks noGrp="1"/>
          </p:cNvSpPr>
          <p:nvPr>
            <p:ph type="title"/>
          </p:nvPr>
        </p:nvSpPr>
        <p:spPr/>
        <p:txBody>
          <a:bodyPr/>
          <a:lstStyle/>
          <a:p>
            <a:r>
              <a:rPr lang="en-CA"/>
              <a:t>Find the convergent of a fraction using continued fraction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A41CA-A6D8-C745-1F70-B1650C10732E}"/>
                  </a:ext>
                </a:extLst>
              </p:cNvPr>
              <p:cNvSpPr>
                <a:spLocks noGrp="1"/>
              </p:cNvSpPr>
              <p:nvPr>
                <p:ph idx="1"/>
              </p:nvPr>
            </p:nvSpPr>
            <p:spPr>
              <a:xfrm>
                <a:off x="685801" y="2142067"/>
                <a:ext cx="3918283" cy="364913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𝑛</m:t>
                          </m:r>
                        </m:e>
                        <m:sub>
                          <m:r>
                            <a:rPr lang="en-CA" sz="2800" b="0" i="1" smtClean="0">
                              <a:latin typeface="Cambria Math" panose="02040503050406030204" pitchFamily="18" charset="0"/>
                            </a:rPr>
                            <m:t>0</m:t>
                          </m:r>
                        </m:sub>
                      </m:sSub>
                      <m:r>
                        <a:rPr lang="en-CA" sz="2800" b="0" i="1" smtClean="0">
                          <a:latin typeface="Cambria Math" panose="02040503050406030204" pitchFamily="18" charset="0"/>
                        </a:rPr>
                        <m:t>=</m:t>
                      </m:r>
                      <m:sSub>
                        <m:sSubPr>
                          <m:ctrlPr>
                            <a:rPr lang="en-CA" sz="2800" i="1">
                              <a:latin typeface="Cambria Math" panose="02040503050406030204" pitchFamily="18" charset="0"/>
                            </a:rPr>
                          </m:ctrlPr>
                        </m:sSubPr>
                        <m:e>
                          <m:r>
                            <a:rPr lang="en-CA" sz="2800" b="0" i="1" smtClean="0">
                              <a:latin typeface="Cambria Math" panose="02040503050406030204" pitchFamily="18" charset="0"/>
                            </a:rPr>
                            <m:t>𝑞</m:t>
                          </m:r>
                        </m:e>
                        <m:sub>
                          <m:r>
                            <a:rPr lang="en-CA" sz="2800" i="1">
                              <a:latin typeface="Cambria Math" panose="02040503050406030204" pitchFamily="18" charset="0"/>
                            </a:rPr>
                            <m:t>0</m:t>
                          </m:r>
                        </m:sub>
                      </m:sSub>
                    </m:oMath>
                  </m:oMathPara>
                </a14:m>
                <a:endParaRPr lang="en-CA" sz="2800" dirty="0"/>
              </a:p>
              <a:p>
                <a:pPr marL="0" indent="0">
                  <a:buNone/>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𝑛</m:t>
                          </m:r>
                        </m:e>
                        <m:sub>
                          <m:r>
                            <a:rPr lang="en-CA" sz="2800" b="0" i="1" smtClean="0">
                              <a:latin typeface="Cambria Math" panose="02040503050406030204" pitchFamily="18" charset="0"/>
                            </a:rPr>
                            <m:t>1</m:t>
                          </m:r>
                        </m:sub>
                      </m:sSub>
                      <m:r>
                        <a:rPr lang="en-CA" sz="2800" b="0" i="1" smtClean="0">
                          <a:latin typeface="Cambria Math" panose="02040503050406030204" pitchFamily="18" charset="0"/>
                        </a:rPr>
                        <m:t>=</m:t>
                      </m:r>
                      <m:sSub>
                        <m:sSubPr>
                          <m:ctrlPr>
                            <a:rPr lang="en-CA" sz="2800" i="1">
                              <a:latin typeface="Cambria Math" panose="02040503050406030204" pitchFamily="18" charset="0"/>
                            </a:rPr>
                          </m:ctrlPr>
                        </m:sSubPr>
                        <m:e>
                          <m:r>
                            <a:rPr lang="en-CA" sz="2800" b="0" i="1" smtClean="0">
                              <a:latin typeface="Cambria Math" panose="02040503050406030204" pitchFamily="18" charset="0"/>
                            </a:rPr>
                            <m:t>𝑞</m:t>
                          </m:r>
                        </m:e>
                        <m:sub>
                          <m:r>
                            <a:rPr lang="en-CA" sz="2800" i="1">
                              <a:latin typeface="Cambria Math" panose="02040503050406030204" pitchFamily="18" charset="0"/>
                            </a:rPr>
                            <m:t>0</m:t>
                          </m:r>
                        </m:sub>
                      </m:sSub>
                      <m:sSub>
                        <m:sSubPr>
                          <m:ctrlPr>
                            <a:rPr lang="en-CA" sz="2800" i="1">
                              <a:latin typeface="Cambria Math" panose="02040503050406030204" pitchFamily="18" charset="0"/>
                            </a:rPr>
                          </m:ctrlPr>
                        </m:sSubPr>
                        <m:e>
                          <m:r>
                            <a:rPr lang="en-CA" sz="2800" i="1">
                              <a:latin typeface="Cambria Math" panose="02040503050406030204" pitchFamily="18" charset="0"/>
                            </a:rPr>
                            <m:t>𝑞</m:t>
                          </m:r>
                        </m:e>
                        <m:sub>
                          <m:r>
                            <a:rPr lang="en-CA" sz="2800" b="0" i="1" smtClean="0">
                              <a:latin typeface="Cambria Math" panose="02040503050406030204" pitchFamily="18" charset="0"/>
                            </a:rPr>
                            <m:t>1</m:t>
                          </m:r>
                        </m:sub>
                      </m:sSub>
                      <m:r>
                        <a:rPr lang="en-CA" sz="2800" b="0" i="1" smtClean="0">
                          <a:latin typeface="Cambria Math" panose="02040503050406030204" pitchFamily="18" charset="0"/>
                        </a:rPr>
                        <m:t>+1</m:t>
                      </m:r>
                    </m:oMath>
                  </m:oMathPara>
                </a14:m>
                <a:endParaRPr lang="en-CA" sz="2800" dirty="0"/>
              </a:p>
              <a:p>
                <a:pPr marL="0" indent="0">
                  <a:buNone/>
                </a:pPr>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a:rPr lang="en-CA" sz="2800" b="0" i="1" smtClean="0">
                              <a:latin typeface="Cambria Math" panose="02040503050406030204" pitchFamily="18" charset="0"/>
                            </a:rPr>
                            <m:t>𝑛</m:t>
                          </m:r>
                        </m:e>
                        <m:sub>
                          <m:r>
                            <a:rPr lang="en-CA" sz="2800" b="0" i="1" smtClean="0">
                              <a:latin typeface="Cambria Math" panose="02040503050406030204" pitchFamily="18" charset="0"/>
                            </a:rPr>
                            <m:t>𝑖</m:t>
                          </m:r>
                        </m:sub>
                      </m:sSub>
                      <m:r>
                        <a:rPr lang="en-CA" sz="2800" b="0" i="1" smtClean="0">
                          <a:latin typeface="Cambria Math" panose="02040503050406030204" pitchFamily="18" charset="0"/>
                        </a:rPr>
                        <m:t>= </m:t>
                      </m:r>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𝑞</m:t>
                          </m:r>
                        </m:e>
                        <m:sub>
                          <m:r>
                            <a:rPr lang="en-CA" sz="2800" b="0" i="1" smtClean="0">
                              <a:latin typeface="Cambria Math" panose="02040503050406030204" pitchFamily="18" charset="0"/>
                            </a:rPr>
                            <m:t>𝑖</m:t>
                          </m:r>
                        </m:sub>
                      </m:sSub>
                      <m:sSub>
                        <m:sSubPr>
                          <m:ctrlPr>
                            <a:rPr lang="en-CA" sz="2800" i="1">
                              <a:latin typeface="Cambria Math" panose="02040503050406030204" pitchFamily="18" charset="0"/>
                            </a:rPr>
                          </m:ctrlPr>
                        </m:sSubPr>
                        <m:e>
                          <m:r>
                            <a:rPr lang="en-CA" sz="2800" b="0" i="1" smtClean="0">
                              <a:latin typeface="Cambria Math" panose="02040503050406030204" pitchFamily="18" charset="0"/>
                            </a:rPr>
                            <m:t>𝑛</m:t>
                          </m:r>
                        </m:e>
                        <m:sub>
                          <m:r>
                            <a:rPr lang="en-CA" sz="2800" b="0" i="1" smtClean="0">
                              <a:latin typeface="Cambria Math" panose="02040503050406030204" pitchFamily="18" charset="0"/>
                            </a:rPr>
                            <m:t>𝑖</m:t>
                          </m:r>
                          <m:r>
                            <a:rPr lang="en-CA" sz="2800" b="0" i="1" smtClean="0">
                              <a:latin typeface="Cambria Math" panose="02040503050406030204" pitchFamily="18" charset="0"/>
                            </a:rPr>
                            <m:t>−1</m:t>
                          </m:r>
                        </m:sub>
                      </m:sSub>
                      <m:r>
                        <a:rPr lang="en-CA" sz="2800" b="0" i="1" smtClean="0">
                          <a:latin typeface="Cambria Math" panose="02040503050406030204" pitchFamily="18" charset="0"/>
                        </a:rPr>
                        <m:t>+</m:t>
                      </m:r>
                      <m:sSub>
                        <m:sSubPr>
                          <m:ctrlPr>
                            <a:rPr lang="en-CA" sz="2800" i="1">
                              <a:latin typeface="Cambria Math" panose="02040503050406030204" pitchFamily="18" charset="0"/>
                            </a:rPr>
                          </m:ctrlPr>
                        </m:sSubPr>
                        <m:e>
                          <m:r>
                            <a:rPr lang="en-CA" sz="2800" b="0" i="1" smtClean="0">
                              <a:latin typeface="Cambria Math" panose="02040503050406030204" pitchFamily="18" charset="0"/>
                            </a:rPr>
                            <m:t>𝑛</m:t>
                          </m:r>
                        </m:e>
                        <m:sub>
                          <m:r>
                            <a:rPr lang="en-CA" sz="2800" b="0" i="1" smtClean="0">
                              <a:latin typeface="Cambria Math" panose="02040503050406030204" pitchFamily="18" charset="0"/>
                            </a:rPr>
                            <m:t>𝑖</m:t>
                          </m:r>
                          <m:r>
                            <a:rPr lang="en-CA" sz="2800" b="0" i="1" smtClean="0">
                              <a:latin typeface="Cambria Math" panose="02040503050406030204" pitchFamily="18" charset="0"/>
                            </a:rPr>
                            <m:t>−2</m:t>
                          </m:r>
                        </m:sub>
                      </m:sSub>
                    </m:oMath>
                  </m:oMathPara>
                </a14:m>
                <a:endParaRPr lang="en-CA" sz="2800" dirty="0"/>
              </a:p>
              <a:p>
                <a:pPr marL="0" indent="0">
                  <a:buNone/>
                </a:pPr>
                <a:endParaRPr lang="en-CA" dirty="0"/>
              </a:p>
              <a:p>
                <a:pPr marL="0" indent="0">
                  <a:buNone/>
                </a:pPr>
                <a:endParaRPr lang="en-CA" dirty="0"/>
              </a:p>
            </p:txBody>
          </p:sp>
        </mc:Choice>
        <mc:Fallback xmlns="">
          <p:sp>
            <p:nvSpPr>
              <p:cNvPr id="3" name="Content Placeholder 2">
                <a:extLst>
                  <a:ext uri="{FF2B5EF4-FFF2-40B4-BE49-F238E27FC236}">
                    <a16:creationId xmlns:a16="http://schemas.microsoft.com/office/drawing/2014/main" id="{163A41CA-A6D8-C745-1F70-B1650C10732E}"/>
                  </a:ext>
                </a:extLst>
              </p:cNvPr>
              <p:cNvSpPr>
                <a:spLocks noGrp="1" noRot="1" noChangeAspect="1" noMove="1" noResize="1" noEditPoints="1" noAdjustHandles="1" noChangeArrowheads="1" noChangeShapeType="1" noTextEdit="1"/>
              </p:cNvSpPr>
              <p:nvPr>
                <p:ph idx="1"/>
              </p:nvPr>
            </p:nvSpPr>
            <p:spPr>
              <a:xfrm>
                <a:off x="685801" y="2142067"/>
                <a:ext cx="3918283" cy="3649133"/>
              </a:xfr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87D087-686A-21B1-8B6A-CC66F524F154}"/>
                  </a:ext>
                </a:extLst>
              </p:cNvPr>
              <p:cNvSpPr txBox="1"/>
              <p:nvPr/>
            </p:nvSpPr>
            <p:spPr>
              <a:xfrm>
                <a:off x="6489807" y="3021638"/>
                <a:ext cx="4106779"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𝑑</m:t>
                          </m:r>
                        </m:e>
                        <m:sub>
                          <m:r>
                            <a:rPr lang="en-CA" sz="2800" i="1">
                              <a:latin typeface="Cambria Math" panose="02040503050406030204" pitchFamily="18" charset="0"/>
                            </a:rPr>
                            <m:t>0</m:t>
                          </m:r>
                        </m:sub>
                      </m:sSub>
                      <m:r>
                        <a:rPr lang="en-CA" sz="2800" b="0" i="1" smtClean="0">
                          <a:latin typeface="Cambria Math" panose="02040503050406030204" pitchFamily="18" charset="0"/>
                        </a:rPr>
                        <m:t>=1</m:t>
                      </m:r>
                    </m:oMath>
                  </m:oMathPara>
                </a14:m>
                <a:endParaRPr lang="en-CA" sz="2800" b="0" dirty="0"/>
              </a:p>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𝑑</m:t>
                          </m:r>
                        </m:e>
                        <m:sub>
                          <m:r>
                            <a:rPr lang="en-CA" sz="2800" b="0" i="1" smtClean="0">
                              <a:latin typeface="Cambria Math" panose="02040503050406030204" pitchFamily="18" charset="0"/>
                            </a:rPr>
                            <m:t>1</m:t>
                          </m:r>
                        </m:sub>
                      </m:sSub>
                      <m:r>
                        <a:rPr lang="en-CA" sz="2800" b="0" i="1" smtClean="0">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𝑞</m:t>
                          </m:r>
                        </m:e>
                        <m:sub>
                          <m:r>
                            <a:rPr lang="en-CA" sz="2800" b="0" i="1" smtClean="0">
                              <a:latin typeface="Cambria Math" panose="02040503050406030204" pitchFamily="18" charset="0"/>
                            </a:rPr>
                            <m:t>1</m:t>
                          </m:r>
                        </m:sub>
                      </m:sSub>
                    </m:oMath>
                  </m:oMathPara>
                </a14:m>
                <a:endParaRPr lang="en-CA" sz="2800" dirty="0"/>
              </a:p>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𝑑</m:t>
                          </m:r>
                        </m:e>
                        <m:sub>
                          <m:r>
                            <a:rPr lang="en-CA" sz="2800" b="0" i="1" smtClean="0">
                              <a:latin typeface="Cambria Math" panose="02040503050406030204" pitchFamily="18" charset="0"/>
                            </a:rPr>
                            <m:t>𝑖</m:t>
                          </m:r>
                        </m:sub>
                      </m:sSub>
                      <m:r>
                        <a:rPr lang="en-CA" sz="2800" b="0" i="1" smtClean="0">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𝑞</m:t>
                          </m:r>
                        </m:e>
                        <m:sub>
                          <m:r>
                            <a:rPr lang="en-CA" sz="2800" b="0" i="1" smtClean="0">
                              <a:latin typeface="Cambria Math" panose="02040503050406030204" pitchFamily="18" charset="0"/>
                            </a:rPr>
                            <m:t>𝑖</m:t>
                          </m:r>
                        </m:sub>
                      </m:sSub>
                      <m:sSub>
                        <m:sSubPr>
                          <m:ctrlPr>
                            <a:rPr lang="en-CA" sz="2800" i="1">
                              <a:latin typeface="Cambria Math" panose="02040503050406030204" pitchFamily="18" charset="0"/>
                            </a:rPr>
                          </m:ctrlPr>
                        </m:sSubPr>
                        <m:e>
                          <m:r>
                            <a:rPr lang="en-CA" sz="2800" b="0" i="1" smtClean="0">
                              <a:latin typeface="Cambria Math" panose="02040503050406030204" pitchFamily="18" charset="0"/>
                            </a:rPr>
                            <m:t>𝑑</m:t>
                          </m:r>
                        </m:e>
                        <m:sub>
                          <m:r>
                            <a:rPr lang="en-CA" sz="2800" b="0" i="1" smtClean="0">
                              <a:latin typeface="Cambria Math" panose="02040503050406030204" pitchFamily="18" charset="0"/>
                            </a:rPr>
                            <m:t>𝑖</m:t>
                          </m:r>
                          <m:r>
                            <a:rPr lang="en-CA" sz="2800" b="0" i="1" smtClean="0">
                              <a:latin typeface="Cambria Math" panose="02040503050406030204" pitchFamily="18" charset="0"/>
                            </a:rPr>
                            <m:t>−1</m:t>
                          </m:r>
                        </m:sub>
                      </m:sSub>
                      <m:r>
                        <a:rPr lang="en-CA" sz="2800" b="0" i="1" smtClean="0">
                          <a:latin typeface="Cambria Math" panose="02040503050406030204" pitchFamily="18" charset="0"/>
                        </a:rPr>
                        <m:t>+</m:t>
                      </m:r>
                      <m:sSub>
                        <m:sSubPr>
                          <m:ctrlPr>
                            <a:rPr lang="en-CA" sz="2800" i="1">
                              <a:latin typeface="Cambria Math" panose="02040503050406030204" pitchFamily="18" charset="0"/>
                            </a:rPr>
                          </m:ctrlPr>
                        </m:sSubPr>
                        <m:e>
                          <m:r>
                            <a:rPr lang="en-CA" sz="2800" b="0" i="1" smtClean="0">
                              <a:latin typeface="Cambria Math" panose="02040503050406030204" pitchFamily="18" charset="0"/>
                            </a:rPr>
                            <m:t>𝑑</m:t>
                          </m:r>
                        </m:e>
                        <m:sub>
                          <m:r>
                            <a:rPr lang="en-CA" sz="2800" b="0" i="1" smtClean="0">
                              <a:latin typeface="Cambria Math" panose="02040503050406030204" pitchFamily="18" charset="0"/>
                            </a:rPr>
                            <m:t>𝑖</m:t>
                          </m:r>
                          <m:r>
                            <a:rPr lang="en-CA" sz="2800" b="0" i="1" smtClean="0">
                              <a:latin typeface="Cambria Math" panose="02040503050406030204" pitchFamily="18" charset="0"/>
                            </a:rPr>
                            <m:t>−2</m:t>
                          </m:r>
                        </m:sub>
                      </m:sSub>
                    </m:oMath>
                  </m:oMathPara>
                </a14:m>
                <a:endParaRPr lang="en-CA" sz="2800" dirty="0"/>
              </a:p>
            </p:txBody>
          </p:sp>
        </mc:Choice>
        <mc:Fallback xmlns="">
          <p:sp>
            <p:nvSpPr>
              <p:cNvPr id="4" name="TextBox 3">
                <a:extLst>
                  <a:ext uri="{FF2B5EF4-FFF2-40B4-BE49-F238E27FC236}">
                    <a16:creationId xmlns:a16="http://schemas.microsoft.com/office/drawing/2014/main" id="{C387D087-686A-21B1-8B6A-CC66F524F154}"/>
                  </a:ext>
                </a:extLst>
              </p:cNvPr>
              <p:cNvSpPr txBox="1">
                <a:spLocks noRot="1" noChangeAspect="1" noMove="1" noResize="1" noEditPoints="1" noAdjustHandles="1" noChangeArrowheads="1" noChangeShapeType="1" noTextEdit="1"/>
              </p:cNvSpPr>
              <p:nvPr/>
            </p:nvSpPr>
            <p:spPr>
              <a:xfrm>
                <a:off x="6489807" y="3021638"/>
                <a:ext cx="4106779" cy="1384995"/>
              </a:xfrm>
              <a:prstGeom prst="rect">
                <a:avLst/>
              </a:prstGeom>
              <a:blipFill>
                <a:blip r:embed="rId3"/>
                <a:stretch>
                  <a:fillRect b="-2727"/>
                </a:stretch>
              </a:blipFill>
            </p:spPr>
            <p:txBody>
              <a:bodyPr/>
              <a:lstStyle/>
              <a:p>
                <a:r>
                  <a:rPr lang="en-US">
                    <a:noFill/>
                  </a:rPr>
                  <a:t> </a:t>
                </a:r>
              </a:p>
            </p:txBody>
          </p:sp>
        </mc:Fallback>
      </mc:AlternateContent>
    </p:spTree>
    <p:extLst>
      <p:ext uri="{BB962C8B-B14F-4D97-AF65-F5344CB8AC3E}">
        <p14:creationId xmlns:p14="http://schemas.microsoft.com/office/powerpoint/2010/main" val="190435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76B33-4DB7-55D2-9E63-31FEC047AAC3}"/>
              </a:ext>
            </a:extLst>
          </p:cNvPr>
          <p:cNvSpPr>
            <a:spLocks noGrp="1"/>
          </p:cNvSpPr>
          <p:nvPr>
            <p:ph type="title"/>
          </p:nvPr>
        </p:nvSpPr>
        <p:spPr/>
        <p:txBody>
          <a:bodyPr>
            <a:normAutofit/>
          </a:bodyPr>
          <a:lstStyle/>
          <a:p>
            <a:r>
              <a:rPr lang="en-CA" sz="4000">
                <a:latin typeface="Avenir Next LT Pro Light" panose="020B0304020202020204" pitchFamily="34" charset="0"/>
              </a:rPr>
              <a:t>Example</a:t>
            </a:r>
          </a:p>
        </p:txBody>
      </p:sp>
      <p:sp>
        <p:nvSpPr>
          <p:cNvPr id="3" name="Content Placeholder 2">
            <a:extLst>
              <a:ext uri="{FF2B5EF4-FFF2-40B4-BE49-F238E27FC236}">
                <a16:creationId xmlns:a16="http://schemas.microsoft.com/office/drawing/2014/main" id="{4AB41F7E-69B9-2F4F-7254-57B053763DA3}"/>
              </a:ext>
            </a:extLst>
          </p:cNvPr>
          <p:cNvSpPr>
            <a:spLocks noGrp="1"/>
          </p:cNvSpPr>
          <p:nvPr>
            <p:ph idx="1"/>
          </p:nvPr>
        </p:nvSpPr>
        <p:spPr>
          <a:xfrm>
            <a:off x="685801" y="2142067"/>
            <a:ext cx="10351167" cy="3649133"/>
          </a:xfrm>
        </p:spPr>
        <p:txBody>
          <a:bodyPr>
            <a:normAutofit/>
          </a:bodyPr>
          <a:lstStyle/>
          <a:p>
            <a:pPr marL="0" indent="0">
              <a:buNone/>
            </a:pPr>
            <a:r>
              <a:rPr lang="en-CA" sz="2800" dirty="0"/>
              <a:t>In an RSA encryption system</a:t>
            </a:r>
            <a:r>
              <a:rPr lang="en-CA" sz="2800"/>
              <a:t>, m </a:t>
            </a:r>
            <a:r>
              <a:rPr lang="en-CA" sz="2800" dirty="0"/>
              <a:t>= 64741 and the public exponent e = 42667. Find the decryption exponent d</a:t>
            </a:r>
          </a:p>
          <a:p>
            <a:pPr marL="0" indent="0">
              <a:buNone/>
            </a:pPr>
            <a:r>
              <a:rPr lang="en-CA" dirty="0"/>
              <a:t>First find some quotients we will use to calculate the convergent</a:t>
            </a:r>
          </a:p>
          <a:p>
            <a:pPr marL="0" indent="0">
              <a:buNone/>
            </a:pPr>
            <a:r>
              <a:rPr lang="en-CA" dirty="0"/>
              <a:t>42667 =  0 * 64741 + 42667</a:t>
            </a:r>
          </a:p>
          <a:p>
            <a:pPr marL="0" indent="0">
              <a:buNone/>
            </a:pPr>
            <a:r>
              <a:rPr lang="en-CA" dirty="0"/>
              <a:t>64741 = 1 * 42667 + 22074</a:t>
            </a:r>
          </a:p>
          <a:p>
            <a:pPr marL="0" indent="0">
              <a:buNone/>
            </a:pPr>
            <a:r>
              <a:rPr lang="en-CA" dirty="0"/>
              <a:t>42667 = 1 * 22074 + 20593</a:t>
            </a:r>
          </a:p>
          <a:p>
            <a:pPr marL="0" indent="0">
              <a:buNone/>
            </a:pPr>
            <a:r>
              <a:rPr lang="en-CA" dirty="0"/>
              <a:t>22074 = 1 * 20593 + 1481</a:t>
            </a:r>
          </a:p>
          <a:p>
            <a:pPr marL="0" indent="0">
              <a:buNone/>
            </a:pPr>
            <a:r>
              <a:rPr lang="en-CA" dirty="0"/>
              <a:t>:</a:t>
            </a:r>
            <a:endParaRPr lang="en-CA"/>
          </a:p>
        </p:txBody>
      </p:sp>
    </p:spTree>
    <p:extLst>
      <p:ext uri="{BB962C8B-B14F-4D97-AF65-F5344CB8AC3E}">
        <p14:creationId xmlns:p14="http://schemas.microsoft.com/office/powerpoint/2010/main" val="176001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8FC78F-7F04-D863-8D33-95FAE7973A05}"/>
                  </a:ext>
                </a:extLst>
              </p:cNvPr>
              <p:cNvSpPr>
                <a:spLocks noGrp="1"/>
              </p:cNvSpPr>
              <p:nvPr>
                <p:ph idx="1"/>
              </p:nvPr>
            </p:nvSpPr>
            <p:spPr>
              <a:xfrm>
                <a:off x="1030287" y="1604433"/>
                <a:ext cx="10131425" cy="3649133"/>
              </a:xfrm>
            </p:spPr>
            <p:txBody>
              <a:bodyPr>
                <a:normAutofit fontScale="70000" lnSpcReduction="20000"/>
              </a:bodyPr>
              <a:lstStyle/>
              <a:p>
                <a:pPr marL="0" indent="0">
                  <a:buNone/>
                </a:pPr>
                <a:r>
                  <a:rPr lang="en-CA" sz="2800" dirty="0"/>
                  <a:t>Now we get the first few values of </a:t>
                </a:r>
                <a14:m>
                  <m:oMath xmlns:m="http://schemas.openxmlformats.org/officeDocument/2006/math">
                    <m:sSub>
                      <m:sSubPr>
                        <m:ctrlPr>
                          <a:rPr lang="en-CA" sz="2800" i="1" smtClean="0">
                            <a:latin typeface="Cambria Math" panose="02040503050406030204" pitchFamily="18" charset="0"/>
                          </a:rPr>
                        </m:ctrlPr>
                      </m:sSubPr>
                      <m:e>
                        <m:r>
                          <a:rPr lang="en-CA" sz="2800" b="0" i="1" smtClean="0">
                            <a:latin typeface="Cambria Math" panose="02040503050406030204" pitchFamily="18" charset="0"/>
                          </a:rPr>
                          <m:t>𝑞</m:t>
                        </m:r>
                      </m:e>
                      <m:sub>
                        <m:r>
                          <a:rPr lang="en-CA" sz="2800" b="0" i="1" smtClean="0">
                            <a:latin typeface="Cambria Math" panose="02040503050406030204" pitchFamily="18" charset="0"/>
                          </a:rPr>
                          <m:t>𝑖</m:t>
                        </m:r>
                      </m:sub>
                    </m:sSub>
                  </m:oMath>
                </a14:m>
                <a:r>
                  <a:rPr lang="en-CA" sz="2800" dirty="0"/>
                  <a:t>: &lt;0, 1, 1, 1, …&gt;</a:t>
                </a:r>
              </a:p>
              <a:p>
                <a:pPr marL="0" indent="0">
                  <a:buNone/>
                </a:pPr>
                <a:r>
                  <a:rPr lang="en-CA" sz="2800" dirty="0"/>
                  <a:t>Then calculate the convergent</a:t>
                </a:r>
              </a:p>
              <a:p>
                <a:pPr marL="0" indent="0">
                  <a:buNone/>
                </a:pPr>
                <a:endParaRPr lang="en-CA" sz="2800" dirty="0"/>
              </a:p>
              <a:p>
                <a:pPr marL="0" indent="0">
                  <a:buNone/>
                </a:pPr>
                <a:r>
                  <a:rPr lang="en-CA" sz="2800" dirty="0"/>
                  <a:t>First convergent: </a:t>
                </a:r>
                <a14:m>
                  <m:oMath xmlns:m="http://schemas.openxmlformats.org/officeDocument/2006/math">
                    <m:f>
                      <m:fPr>
                        <m:ctrlPr>
                          <a:rPr lang="en-CA"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CA" sz="2800" i="1">
                                <a:latin typeface="Cambria Math" panose="02040503050406030204" pitchFamily="18" charset="0"/>
                              </a:rPr>
                              <m:t>𝑛</m:t>
                            </m:r>
                          </m:e>
                          <m:sub>
                            <m:r>
                              <a:rPr lang="en-CA"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CA" sz="2800" b="0" i="1" smtClean="0">
                                <a:latin typeface="Cambria Math" panose="02040503050406030204" pitchFamily="18" charset="0"/>
                              </a:rPr>
                              <m:t>𝑑</m:t>
                            </m:r>
                          </m:e>
                          <m:sub>
                            <m:r>
                              <a:rPr lang="en-CA" sz="2800" i="1">
                                <a:latin typeface="Cambria Math" panose="02040503050406030204" pitchFamily="18" charset="0"/>
                              </a:rPr>
                              <m:t>0</m:t>
                            </m:r>
                          </m:sub>
                        </m:sSub>
                      </m:den>
                    </m:f>
                  </m:oMath>
                </a14:m>
                <a:r>
                  <a:rPr lang="en-CA" sz="2800" dirty="0"/>
                  <a:t> = </a:t>
                </a:r>
                <a14:m>
                  <m:oMath xmlns:m="http://schemas.openxmlformats.org/officeDocument/2006/math">
                    <m:f>
                      <m:fPr>
                        <m:ctrlPr>
                          <a:rPr lang="en-CA" sz="2800" i="1" smtClean="0">
                            <a:latin typeface="Cambria Math" panose="02040503050406030204" pitchFamily="18" charset="0"/>
                          </a:rPr>
                        </m:ctrlPr>
                      </m:fPr>
                      <m:num>
                        <m:r>
                          <a:rPr lang="en-CA" sz="2800" b="0" i="1" smtClean="0">
                            <a:latin typeface="Cambria Math" panose="02040503050406030204" pitchFamily="18" charset="0"/>
                          </a:rPr>
                          <m:t>0</m:t>
                        </m:r>
                      </m:num>
                      <m:den>
                        <m:r>
                          <a:rPr lang="en-CA" sz="2800" b="0" i="1" smtClean="0">
                            <a:latin typeface="Cambria Math" panose="02040503050406030204" pitchFamily="18" charset="0"/>
                          </a:rPr>
                          <m:t>1</m:t>
                        </m:r>
                      </m:den>
                    </m:f>
                  </m:oMath>
                </a14:m>
                <a:r>
                  <a:rPr lang="en-CA" sz="2800" dirty="0"/>
                  <a:t>   -&gt; d = 1 obviously not the d we need</a:t>
                </a:r>
              </a:p>
              <a:p>
                <a:pPr marL="0" indent="0">
                  <a:buNone/>
                </a:pPr>
                <a:r>
                  <a:rPr lang="en-CA" sz="2800" dirty="0"/>
                  <a:t>Second convergent: </a:t>
                </a:r>
                <a14:m>
                  <m:oMath xmlns:m="http://schemas.openxmlformats.org/officeDocument/2006/math">
                    <m:f>
                      <m:fPr>
                        <m:ctrlPr>
                          <a:rPr lang="en-CA"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CA" sz="2800" i="1">
                                <a:latin typeface="Cambria Math" panose="02040503050406030204" pitchFamily="18" charset="0"/>
                              </a:rPr>
                              <m:t>𝑛</m:t>
                            </m:r>
                          </m:e>
                          <m:sub>
                            <m:r>
                              <a:rPr lang="en-CA" sz="2800" b="0" i="1" smtClean="0">
                                <a:latin typeface="Cambria Math" panose="02040503050406030204" pitchFamily="18" charset="0"/>
                              </a:rPr>
                              <m:t>1</m:t>
                            </m:r>
                          </m:sub>
                        </m:sSub>
                      </m:num>
                      <m:den>
                        <m:sSub>
                          <m:sSubPr>
                            <m:ctrlPr>
                              <a:rPr lang="en-CA" sz="2800" i="1">
                                <a:latin typeface="Cambria Math" panose="02040503050406030204" pitchFamily="18" charset="0"/>
                              </a:rPr>
                            </m:ctrlPr>
                          </m:sSubPr>
                          <m:e>
                            <m:r>
                              <a:rPr lang="en-CA" sz="2800" b="0" i="1" smtClean="0">
                                <a:latin typeface="Cambria Math" panose="02040503050406030204" pitchFamily="18" charset="0"/>
                              </a:rPr>
                              <m:t>𝑑</m:t>
                            </m:r>
                          </m:e>
                          <m:sub>
                            <m:r>
                              <a:rPr lang="en-CA" sz="2800" b="0" i="1" smtClean="0">
                                <a:latin typeface="Cambria Math" panose="02040503050406030204" pitchFamily="18" charset="0"/>
                              </a:rPr>
                              <m:t>1</m:t>
                            </m:r>
                          </m:sub>
                        </m:sSub>
                      </m:den>
                    </m:f>
                    <m:r>
                      <a:rPr lang="en-CA" sz="2800" b="0" i="1" smtClean="0">
                        <a:latin typeface="Cambria Math" panose="02040503050406030204" pitchFamily="18" charset="0"/>
                      </a:rPr>
                      <m:t>=</m:t>
                    </m:r>
                    <m:f>
                      <m:fPr>
                        <m:ctrlPr>
                          <a:rPr lang="en-CA" sz="2800" i="1">
                            <a:latin typeface="Cambria Math" panose="02040503050406030204" pitchFamily="18" charset="0"/>
                          </a:rPr>
                        </m:ctrlPr>
                      </m:fPr>
                      <m:num>
                        <m:sSub>
                          <m:sSubPr>
                            <m:ctrlPr>
                              <a:rPr lang="en-CA" sz="2800" i="1">
                                <a:latin typeface="Cambria Math" panose="02040503050406030204" pitchFamily="18" charset="0"/>
                              </a:rPr>
                            </m:ctrlPr>
                          </m:sSubPr>
                          <m:e>
                            <m:r>
                              <a:rPr lang="en-CA" sz="2800" i="1">
                                <a:latin typeface="Cambria Math" panose="02040503050406030204" pitchFamily="18" charset="0"/>
                              </a:rPr>
                              <m:t>𝑞</m:t>
                            </m:r>
                          </m:e>
                          <m:sub>
                            <m:r>
                              <a:rPr lang="en-CA" sz="2800" i="1">
                                <a:latin typeface="Cambria Math" panose="02040503050406030204" pitchFamily="18" charset="0"/>
                              </a:rPr>
                              <m:t>0</m:t>
                            </m:r>
                          </m:sub>
                        </m:sSub>
                        <m:sSub>
                          <m:sSubPr>
                            <m:ctrlPr>
                              <a:rPr lang="en-CA" sz="2800" i="1">
                                <a:latin typeface="Cambria Math" panose="02040503050406030204" pitchFamily="18" charset="0"/>
                              </a:rPr>
                            </m:ctrlPr>
                          </m:sSubPr>
                          <m:e>
                            <m:r>
                              <a:rPr lang="en-CA" sz="2800" i="1">
                                <a:latin typeface="Cambria Math" panose="02040503050406030204" pitchFamily="18" charset="0"/>
                              </a:rPr>
                              <m:t>𝑞</m:t>
                            </m:r>
                          </m:e>
                          <m:sub>
                            <m:r>
                              <a:rPr lang="en-CA" sz="2800" i="1">
                                <a:latin typeface="Cambria Math" panose="02040503050406030204" pitchFamily="18" charset="0"/>
                              </a:rPr>
                              <m:t>1</m:t>
                            </m:r>
                          </m:sub>
                        </m:sSub>
                        <m:r>
                          <a:rPr lang="en-CA" sz="2800" i="1">
                            <a:latin typeface="Cambria Math" panose="02040503050406030204" pitchFamily="18" charset="0"/>
                          </a:rPr>
                          <m:t>+1</m:t>
                        </m:r>
                        <m:r>
                          <m:rPr>
                            <m:nor/>
                          </m:rPr>
                          <a:rPr lang="en-CA" sz="2800" dirty="0"/>
                          <m:t> </m:t>
                        </m:r>
                      </m:num>
                      <m:den>
                        <m:sSub>
                          <m:sSubPr>
                            <m:ctrlPr>
                              <a:rPr lang="en-CA" sz="2800" i="1">
                                <a:latin typeface="Cambria Math" panose="02040503050406030204" pitchFamily="18" charset="0"/>
                              </a:rPr>
                            </m:ctrlPr>
                          </m:sSubPr>
                          <m:e>
                            <m:r>
                              <a:rPr lang="en-CA" sz="2800" b="0" i="1" smtClean="0">
                                <a:latin typeface="Cambria Math" panose="02040503050406030204" pitchFamily="18" charset="0"/>
                              </a:rPr>
                              <m:t>𝑞</m:t>
                            </m:r>
                          </m:e>
                          <m:sub>
                            <m:r>
                              <a:rPr lang="en-CA" sz="2800" b="0" i="1" smtClean="0">
                                <a:latin typeface="Cambria Math" panose="02040503050406030204" pitchFamily="18" charset="0"/>
                              </a:rPr>
                              <m:t>1</m:t>
                            </m:r>
                          </m:sub>
                        </m:sSub>
                      </m:den>
                    </m:f>
                    <m:r>
                      <a:rPr lang="en-CA" sz="2800" b="0" i="1" smtClean="0">
                        <a:latin typeface="Cambria Math" panose="02040503050406030204" pitchFamily="18" charset="0"/>
                      </a:rPr>
                      <m:t>=</m:t>
                    </m:r>
                  </m:oMath>
                </a14:m>
                <a:r>
                  <a:rPr lang="en-CA" sz="2800" dirty="0"/>
                  <a:t> </a:t>
                </a:r>
                <a14:m>
                  <m:oMath xmlns:m="http://schemas.openxmlformats.org/officeDocument/2006/math">
                    <m:f>
                      <m:fPr>
                        <m:ctrlPr>
                          <a:rPr lang="en-CA" sz="2800" i="1">
                            <a:latin typeface="Cambria Math" panose="02040503050406030204" pitchFamily="18"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1</m:t>
                        </m:r>
                      </m:den>
                    </m:f>
                  </m:oMath>
                </a14:m>
                <a:r>
                  <a:rPr lang="en-CA" sz="2800" dirty="0"/>
                  <a:t>  -&gt; d = 1</a:t>
                </a:r>
              </a:p>
              <a:p>
                <a:pPr marL="0" indent="0">
                  <a:buNone/>
                </a:pPr>
                <a:r>
                  <a:rPr lang="en-CA" sz="2800" dirty="0"/>
                  <a:t>Third convergent: </a:t>
                </a:r>
                <a14:m>
                  <m:oMath xmlns:m="http://schemas.openxmlformats.org/officeDocument/2006/math">
                    <m:f>
                      <m:fPr>
                        <m:ctrlPr>
                          <a:rPr lang="en-CA"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CA" sz="2800" i="1">
                                <a:latin typeface="Cambria Math" panose="02040503050406030204" pitchFamily="18" charset="0"/>
                              </a:rPr>
                              <m:t>𝑛</m:t>
                            </m:r>
                          </m:e>
                          <m:sub>
                            <m:r>
                              <a:rPr lang="en-CA" sz="2800" b="0" i="1" smtClean="0">
                                <a:latin typeface="Cambria Math" panose="02040503050406030204" pitchFamily="18" charset="0"/>
                              </a:rPr>
                              <m:t>2</m:t>
                            </m:r>
                          </m:sub>
                        </m:sSub>
                      </m:num>
                      <m:den>
                        <m:sSub>
                          <m:sSubPr>
                            <m:ctrlPr>
                              <a:rPr lang="en-CA" sz="2800" i="1">
                                <a:latin typeface="Cambria Math" panose="02040503050406030204" pitchFamily="18" charset="0"/>
                              </a:rPr>
                            </m:ctrlPr>
                          </m:sSubPr>
                          <m:e>
                            <m:r>
                              <a:rPr lang="en-CA" sz="2800" b="0" i="1" smtClean="0">
                                <a:latin typeface="Cambria Math" panose="02040503050406030204" pitchFamily="18" charset="0"/>
                              </a:rPr>
                              <m:t>𝑑</m:t>
                            </m:r>
                          </m:e>
                          <m:sub>
                            <m:r>
                              <a:rPr lang="en-CA" sz="2800" b="0" i="1" smtClean="0">
                                <a:latin typeface="Cambria Math" panose="02040503050406030204" pitchFamily="18" charset="0"/>
                              </a:rPr>
                              <m:t>2</m:t>
                            </m:r>
                          </m:sub>
                        </m:sSub>
                      </m:den>
                    </m:f>
                    <m:r>
                      <a:rPr lang="en-CA" sz="2800" b="0" i="1" smtClean="0">
                        <a:latin typeface="Cambria Math" panose="02040503050406030204" pitchFamily="18" charset="0"/>
                      </a:rPr>
                      <m:t>=</m:t>
                    </m:r>
                    <m:f>
                      <m:fPr>
                        <m:ctrlPr>
                          <a:rPr lang="en-CA" sz="2800" i="1">
                            <a:latin typeface="Cambria Math" panose="02040503050406030204" pitchFamily="18" charset="0"/>
                          </a:rPr>
                        </m:ctrlPr>
                      </m:fPr>
                      <m:num>
                        <m:sSub>
                          <m:sSubPr>
                            <m:ctrlPr>
                              <a:rPr lang="en-CA" sz="2800" i="1">
                                <a:latin typeface="Cambria Math" panose="02040503050406030204" pitchFamily="18" charset="0"/>
                              </a:rPr>
                            </m:ctrlPr>
                          </m:sSubPr>
                          <m:e>
                            <m:r>
                              <a:rPr lang="en-CA" sz="2800" i="1">
                                <a:latin typeface="Cambria Math" panose="02040503050406030204" pitchFamily="18" charset="0"/>
                              </a:rPr>
                              <m:t>𝑞</m:t>
                            </m:r>
                          </m:e>
                          <m:sub>
                            <m:r>
                              <a:rPr lang="en-CA" sz="2800" b="0" i="1" smtClean="0">
                                <a:latin typeface="Cambria Math" panose="02040503050406030204" pitchFamily="18" charset="0"/>
                              </a:rPr>
                              <m:t>2</m:t>
                            </m:r>
                          </m:sub>
                        </m:sSub>
                        <m:sSub>
                          <m:sSubPr>
                            <m:ctrlPr>
                              <a:rPr lang="en-CA" sz="2800" i="1">
                                <a:latin typeface="Cambria Math" panose="02040503050406030204" pitchFamily="18" charset="0"/>
                              </a:rPr>
                            </m:ctrlPr>
                          </m:sSubPr>
                          <m:e>
                            <m:r>
                              <a:rPr lang="en-CA" sz="2800" i="1">
                                <a:latin typeface="Cambria Math" panose="02040503050406030204" pitchFamily="18" charset="0"/>
                              </a:rPr>
                              <m:t>𝑛</m:t>
                            </m:r>
                          </m:e>
                          <m:sub>
                            <m:r>
                              <a:rPr lang="en-CA" sz="2800" b="0" i="1" smtClean="0">
                                <a:latin typeface="Cambria Math" panose="02040503050406030204" pitchFamily="18" charset="0"/>
                              </a:rPr>
                              <m:t>1</m:t>
                            </m:r>
                          </m:sub>
                        </m:sSub>
                        <m:r>
                          <a:rPr lang="en-CA" sz="2800" i="1">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𝑛</m:t>
                            </m:r>
                          </m:e>
                          <m:sub>
                            <m:r>
                              <a:rPr lang="en-CA" sz="2800" b="0" i="1" smtClean="0">
                                <a:latin typeface="Cambria Math" panose="02040503050406030204" pitchFamily="18" charset="0"/>
                              </a:rPr>
                              <m:t>0</m:t>
                            </m:r>
                          </m:sub>
                        </m:sSub>
                      </m:num>
                      <m:den>
                        <m:sSub>
                          <m:sSubPr>
                            <m:ctrlPr>
                              <a:rPr lang="en-CA" sz="2800" i="1">
                                <a:latin typeface="Cambria Math" panose="02040503050406030204" pitchFamily="18" charset="0"/>
                              </a:rPr>
                            </m:ctrlPr>
                          </m:sSubPr>
                          <m:e>
                            <m:r>
                              <a:rPr lang="en-CA" sz="2800" i="1">
                                <a:latin typeface="Cambria Math" panose="02040503050406030204" pitchFamily="18" charset="0"/>
                              </a:rPr>
                              <m:t>𝑞</m:t>
                            </m:r>
                          </m:e>
                          <m:sub>
                            <m:r>
                              <a:rPr lang="en-CA" sz="2800" b="0" i="1" smtClean="0">
                                <a:latin typeface="Cambria Math" panose="02040503050406030204" pitchFamily="18" charset="0"/>
                              </a:rPr>
                              <m:t>2</m:t>
                            </m:r>
                          </m:sub>
                        </m:sSub>
                        <m:sSub>
                          <m:sSubPr>
                            <m:ctrlPr>
                              <a:rPr lang="en-CA" sz="2800" i="1">
                                <a:latin typeface="Cambria Math" panose="02040503050406030204" pitchFamily="18" charset="0"/>
                              </a:rPr>
                            </m:ctrlPr>
                          </m:sSubPr>
                          <m:e>
                            <m:r>
                              <a:rPr lang="en-CA" sz="2800" i="1">
                                <a:latin typeface="Cambria Math" panose="02040503050406030204" pitchFamily="18" charset="0"/>
                              </a:rPr>
                              <m:t>𝑑</m:t>
                            </m:r>
                          </m:e>
                          <m:sub>
                            <m:r>
                              <a:rPr lang="en-CA" sz="2800" i="1">
                                <a:latin typeface="Cambria Math" panose="02040503050406030204" pitchFamily="18" charset="0"/>
                              </a:rPr>
                              <m:t>1</m:t>
                            </m:r>
                          </m:sub>
                        </m:sSub>
                        <m:r>
                          <a:rPr lang="en-CA" sz="2800" i="1">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𝑑</m:t>
                            </m:r>
                          </m:e>
                          <m:sub>
                            <m:r>
                              <a:rPr lang="en-CA" sz="2800" b="0" i="1" smtClean="0">
                                <a:latin typeface="Cambria Math" panose="02040503050406030204" pitchFamily="18" charset="0"/>
                              </a:rPr>
                              <m:t>0</m:t>
                            </m:r>
                          </m:sub>
                        </m:sSub>
                      </m:den>
                    </m:f>
                    <m:r>
                      <a:rPr lang="en-CA" sz="2800" b="0" i="1" smtClean="0">
                        <a:latin typeface="Cambria Math" panose="02040503050406030204" pitchFamily="18" charset="0"/>
                      </a:rPr>
                      <m:t>=</m:t>
                    </m:r>
                  </m:oMath>
                </a14:m>
                <a:r>
                  <a:rPr lang="en-CA" sz="2800" dirty="0"/>
                  <a:t> </a:t>
                </a:r>
                <a14:m>
                  <m:oMath xmlns:m="http://schemas.openxmlformats.org/officeDocument/2006/math">
                    <m:f>
                      <m:fPr>
                        <m:ctrlPr>
                          <a:rPr lang="en-CA" sz="2800" i="1">
                            <a:latin typeface="Cambria Math" panose="02040503050406030204" pitchFamily="18"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2</m:t>
                        </m:r>
                      </m:den>
                    </m:f>
                    <m:r>
                      <a:rPr lang="en-CA" sz="2800" b="0" i="1" smtClean="0">
                        <a:latin typeface="Cambria Math" panose="02040503050406030204" pitchFamily="18" charset="0"/>
                      </a:rPr>
                      <m:t> </m:t>
                    </m:r>
                  </m:oMath>
                </a14:m>
                <a:r>
                  <a:rPr lang="en-CA" sz="2800" dirty="0"/>
                  <a:t>-&gt; d = 2, impossible because d must be odd</a:t>
                </a:r>
              </a:p>
              <a:p>
                <a:pPr marL="0" indent="0">
                  <a:buNone/>
                </a:pPr>
                <a:r>
                  <a:rPr lang="en-CA" sz="2800" dirty="0"/>
                  <a:t>Forth convergent: </a:t>
                </a:r>
                <a14:m>
                  <m:oMath xmlns:m="http://schemas.openxmlformats.org/officeDocument/2006/math">
                    <m:f>
                      <m:fPr>
                        <m:ctrlPr>
                          <a:rPr lang="en-CA"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CA" sz="2800" i="1">
                                <a:latin typeface="Cambria Math" panose="02040503050406030204" pitchFamily="18" charset="0"/>
                              </a:rPr>
                              <m:t>𝑛</m:t>
                            </m:r>
                          </m:e>
                          <m:sub>
                            <m:r>
                              <a:rPr lang="en-CA" sz="2800" b="0" i="1" smtClean="0">
                                <a:latin typeface="Cambria Math" panose="02040503050406030204" pitchFamily="18" charset="0"/>
                              </a:rPr>
                              <m:t>3</m:t>
                            </m:r>
                          </m:sub>
                        </m:sSub>
                      </m:num>
                      <m:den>
                        <m:sSub>
                          <m:sSubPr>
                            <m:ctrlPr>
                              <a:rPr lang="en-CA" sz="2800" i="1">
                                <a:latin typeface="Cambria Math" panose="02040503050406030204" pitchFamily="18" charset="0"/>
                              </a:rPr>
                            </m:ctrlPr>
                          </m:sSubPr>
                          <m:e>
                            <m:r>
                              <a:rPr lang="en-CA" sz="2800" b="0" i="1" smtClean="0">
                                <a:latin typeface="Cambria Math" panose="02040503050406030204" pitchFamily="18" charset="0"/>
                              </a:rPr>
                              <m:t>𝑑</m:t>
                            </m:r>
                          </m:e>
                          <m:sub>
                            <m:r>
                              <a:rPr lang="en-CA" sz="2800" b="0" i="1" smtClean="0">
                                <a:latin typeface="Cambria Math" panose="02040503050406030204" pitchFamily="18" charset="0"/>
                              </a:rPr>
                              <m:t>3</m:t>
                            </m:r>
                          </m:sub>
                        </m:sSub>
                      </m:den>
                    </m:f>
                    <m:r>
                      <a:rPr lang="en-CA" sz="2800" b="0" i="1" smtClean="0">
                        <a:latin typeface="Cambria Math" panose="02040503050406030204" pitchFamily="18" charset="0"/>
                      </a:rPr>
                      <m:t>= </m:t>
                    </m:r>
                    <m:f>
                      <m:fPr>
                        <m:ctrlPr>
                          <a:rPr lang="en-CA" sz="2800" i="1">
                            <a:latin typeface="Cambria Math" panose="02040503050406030204" pitchFamily="18" charset="0"/>
                          </a:rPr>
                        </m:ctrlPr>
                      </m:fPr>
                      <m:num>
                        <m:sSub>
                          <m:sSubPr>
                            <m:ctrlPr>
                              <a:rPr lang="en-CA" sz="2800" i="1">
                                <a:latin typeface="Cambria Math" panose="02040503050406030204" pitchFamily="18" charset="0"/>
                              </a:rPr>
                            </m:ctrlPr>
                          </m:sSubPr>
                          <m:e>
                            <m:r>
                              <a:rPr lang="en-CA" sz="2800" i="1">
                                <a:latin typeface="Cambria Math" panose="02040503050406030204" pitchFamily="18" charset="0"/>
                              </a:rPr>
                              <m:t>𝑞</m:t>
                            </m:r>
                          </m:e>
                          <m:sub>
                            <m:r>
                              <a:rPr lang="en-CA" sz="2800" b="0" i="1" smtClean="0">
                                <a:latin typeface="Cambria Math" panose="02040503050406030204" pitchFamily="18" charset="0"/>
                              </a:rPr>
                              <m:t>3</m:t>
                            </m:r>
                          </m:sub>
                        </m:sSub>
                        <m:sSub>
                          <m:sSubPr>
                            <m:ctrlPr>
                              <a:rPr lang="en-CA" sz="2800" i="1">
                                <a:latin typeface="Cambria Math" panose="02040503050406030204" pitchFamily="18" charset="0"/>
                              </a:rPr>
                            </m:ctrlPr>
                          </m:sSubPr>
                          <m:e>
                            <m:r>
                              <a:rPr lang="en-CA" sz="2800" i="1">
                                <a:latin typeface="Cambria Math" panose="02040503050406030204" pitchFamily="18" charset="0"/>
                              </a:rPr>
                              <m:t>𝑛</m:t>
                            </m:r>
                          </m:e>
                          <m:sub>
                            <m:r>
                              <a:rPr lang="en-CA" sz="2800" b="0" i="1" smtClean="0">
                                <a:latin typeface="Cambria Math" panose="02040503050406030204" pitchFamily="18" charset="0"/>
                              </a:rPr>
                              <m:t>2</m:t>
                            </m:r>
                          </m:sub>
                        </m:sSub>
                        <m:r>
                          <a:rPr lang="en-CA" sz="2800" i="1">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𝑛</m:t>
                            </m:r>
                          </m:e>
                          <m:sub>
                            <m:r>
                              <a:rPr lang="en-CA" sz="2800" b="0" i="1" smtClean="0">
                                <a:latin typeface="Cambria Math" panose="02040503050406030204" pitchFamily="18" charset="0"/>
                              </a:rPr>
                              <m:t>1</m:t>
                            </m:r>
                          </m:sub>
                        </m:sSub>
                      </m:num>
                      <m:den>
                        <m:sSub>
                          <m:sSubPr>
                            <m:ctrlPr>
                              <a:rPr lang="en-CA" sz="2800" i="1">
                                <a:latin typeface="Cambria Math" panose="02040503050406030204" pitchFamily="18" charset="0"/>
                              </a:rPr>
                            </m:ctrlPr>
                          </m:sSubPr>
                          <m:e>
                            <m:r>
                              <a:rPr lang="en-CA" sz="2800" i="1">
                                <a:latin typeface="Cambria Math" panose="02040503050406030204" pitchFamily="18" charset="0"/>
                              </a:rPr>
                              <m:t>𝑞</m:t>
                            </m:r>
                          </m:e>
                          <m:sub>
                            <m:r>
                              <a:rPr lang="en-CA" sz="2800" b="0" i="1" smtClean="0">
                                <a:latin typeface="Cambria Math" panose="02040503050406030204" pitchFamily="18" charset="0"/>
                              </a:rPr>
                              <m:t>3</m:t>
                            </m:r>
                          </m:sub>
                        </m:sSub>
                        <m:sSub>
                          <m:sSubPr>
                            <m:ctrlPr>
                              <a:rPr lang="en-CA" sz="2800" i="1">
                                <a:latin typeface="Cambria Math" panose="02040503050406030204" pitchFamily="18" charset="0"/>
                              </a:rPr>
                            </m:ctrlPr>
                          </m:sSubPr>
                          <m:e>
                            <m:r>
                              <a:rPr lang="en-CA" sz="2800" i="1">
                                <a:latin typeface="Cambria Math" panose="02040503050406030204" pitchFamily="18" charset="0"/>
                              </a:rPr>
                              <m:t>𝑑</m:t>
                            </m:r>
                          </m:e>
                          <m:sub>
                            <m:r>
                              <a:rPr lang="en-CA" sz="2800" b="0" i="1" smtClean="0">
                                <a:latin typeface="Cambria Math" panose="02040503050406030204" pitchFamily="18" charset="0"/>
                              </a:rPr>
                              <m:t>2</m:t>
                            </m:r>
                          </m:sub>
                        </m:sSub>
                        <m:r>
                          <a:rPr lang="en-CA" sz="2800" i="1">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𝑑</m:t>
                            </m:r>
                          </m:e>
                          <m:sub>
                            <m:r>
                              <a:rPr lang="en-CA" sz="2800" b="0" i="1" smtClean="0">
                                <a:latin typeface="Cambria Math" panose="02040503050406030204" pitchFamily="18" charset="0"/>
                              </a:rPr>
                              <m:t>1</m:t>
                            </m:r>
                          </m:sub>
                        </m:sSub>
                      </m:den>
                    </m:f>
                    <m:r>
                      <a:rPr lang="en-CA" sz="2800" i="1">
                        <a:latin typeface="Cambria Math" panose="02040503050406030204" pitchFamily="18" charset="0"/>
                      </a:rPr>
                      <m:t>=</m:t>
                    </m:r>
                  </m:oMath>
                </a14:m>
                <a:r>
                  <a:rPr lang="en-CA" sz="2800" dirty="0"/>
                  <a:t> </a:t>
                </a:r>
                <a14:m>
                  <m:oMath xmlns:m="http://schemas.openxmlformats.org/officeDocument/2006/math">
                    <m:f>
                      <m:fPr>
                        <m:ctrlPr>
                          <a:rPr lang="en-CA" sz="2800" i="1">
                            <a:latin typeface="Cambria Math" panose="02040503050406030204" pitchFamily="18" charset="0"/>
                          </a:rPr>
                        </m:ctrlPr>
                      </m:fPr>
                      <m:num>
                        <m:r>
                          <a:rPr lang="en-CA" sz="2800" b="0" i="1" smtClean="0">
                            <a:latin typeface="Cambria Math" panose="02040503050406030204" pitchFamily="18" charset="0"/>
                          </a:rPr>
                          <m:t>2</m:t>
                        </m:r>
                      </m:num>
                      <m:den>
                        <m:r>
                          <a:rPr lang="en-CA" sz="2800" b="0" i="1" smtClean="0">
                            <a:latin typeface="Cambria Math" panose="02040503050406030204" pitchFamily="18" charset="0"/>
                          </a:rPr>
                          <m:t>3</m:t>
                        </m:r>
                      </m:den>
                    </m:f>
                    <m:r>
                      <a:rPr lang="en-CA" sz="2800" i="1">
                        <a:latin typeface="Cambria Math" panose="02040503050406030204" pitchFamily="18" charset="0"/>
                      </a:rPr>
                      <m:t> </m:t>
                    </m:r>
                    <m:r>
                      <a:rPr lang="en-CA" sz="2800" b="0" i="1" smtClean="0">
                        <a:latin typeface="Cambria Math" panose="02040503050406030204" pitchFamily="18" charset="0"/>
                      </a:rPr>
                      <m:t> </m:t>
                    </m:r>
                  </m:oMath>
                </a14:m>
                <a:r>
                  <a:rPr lang="en-CA" sz="2800" dirty="0"/>
                  <a:t>-&gt; d = 3 possible d</a:t>
                </a:r>
              </a:p>
              <a:p>
                <a:pPr marL="0" indent="0">
                  <a:buNone/>
                </a:pPr>
                <a:r>
                  <a:rPr lang="en-CA" sz="2800" dirty="0"/>
                  <a:t>Now we check other properties of d</a:t>
                </a:r>
              </a:p>
              <a:p>
                <a:pPr marL="0" indent="0">
                  <a:buNone/>
                </a:pPr>
                <a:endParaRPr lang="en-CA" dirty="0"/>
              </a:p>
            </p:txBody>
          </p:sp>
        </mc:Choice>
        <mc:Fallback xmlns="">
          <p:sp>
            <p:nvSpPr>
              <p:cNvPr id="3" name="Content Placeholder 2">
                <a:extLst>
                  <a:ext uri="{FF2B5EF4-FFF2-40B4-BE49-F238E27FC236}">
                    <a16:creationId xmlns:a16="http://schemas.microsoft.com/office/drawing/2014/main" id="{FB8FC78F-7F04-D863-8D33-95FAE7973A05}"/>
                  </a:ext>
                </a:extLst>
              </p:cNvPr>
              <p:cNvSpPr>
                <a:spLocks noGrp="1" noRot="1" noChangeAspect="1" noMove="1" noResize="1" noEditPoints="1" noAdjustHandles="1" noChangeArrowheads="1" noChangeShapeType="1" noTextEdit="1"/>
              </p:cNvSpPr>
              <p:nvPr>
                <p:ph idx="1"/>
              </p:nvPr>
            </p:nvSpPr>
            <p:spPr>
              <a:xfrm>
                <a:off x="1030287" y="1604433"/>
                <a:ext cx="10131425" cy="3649133"/>
              </a:xfrm>
              <a:blipFill>
                <a:blip r:embed="rId2"/>
                <a:stretch>
                  <a:fillRect l="-627" t="-3472"/>
                </a:stretch>
              </a:blipFill>
            </p:spPr>
            <p:txBody>
              <a:bodyPr/>
              <a:lstStyle/>
              <a:p>
                <a:r>
                  <a:rPr lang="en-US">
                    <a:noFill/>
                  </a:rPr>
                  <a:t> </a:t>
                </a:r>
              </a:p>
            </p:txBody>
          </p:sp>
        </mc:Fallback>
      </mc:AlternateContent>
    </p:spTree>
    <p:extLst>
      <p:ext uri="{BB962C8B-B14F-4D97-AF65-F5344CB8AC3E}">
        <p14:creationId xmlns:p14="http://schemas.microsoft.com/office/powerpoint/2010/main" val="425489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D0B548-6B59-590B-74D2-B3BCE95F3016}"/>
                  </a:ext>
                </a:extLst>
              </p:cNvPr>
              <p:cNvSpPr>
                <a:spLocks noGrp="1"/>
              </p:cNvSpPr>
              <p:nvPr>
                <p:ph idx="1"/>
              </p:nvPr>
            </p:nvSpPr>
            <p:spPr>
              <a:xfrm>
                <a:off x="730189" y="534997"/>
                <a:ext cx="10131425" cy="5646821"/>
              </a:xfrm>
            </p:spPr>
            <p:txBody>
              <a:bodyPr>
                <a:normAutofit/>
              </a:bodyPr>
              <a:lstStyle/>
              <a:p>
                <a:pPr marL="0" indent="0">
                  <a:buNone/>
                </a:pPr>
                <a:endParaRPr lang="en-CA" sz="1800" i="1" dirty="0">
                  <a:solidFill>
                    <a:schemeClr val="tx1"/>
                  </a:solidFill>
                  <a:latin typeface="Cambria Math" panose="02040503050406030204" pitchFamily="18" charset="0"/>
                  <a:ea typeface="Cambria Math" panose="02040503050406030204" pitchFamily="18" charset="0"/>
                </a:endParaRPr>
              </a:p>
              <a:p>
                <a:pPr marL="0" indent="0">
                  <a:buNone/>
                </a:pPr>
                <a14:m>
                  <m:oMath xmlns:m="http://schemas.openxmlformats.org/officeDocument/2006/math">
                    <m:r>
                      <a:rPr lang="en-CA" sz="2400" i="1" dirty="0" smtClean="0">
                        <a:solidFill>
                          <a:schemeClr val="tx1"/>
                        </a:solidFill>
                        <a:latin typeface="Cambria Math" panose="02040503050406030204" pitchFamily="18" charset="0"/>
                        <a:ea typeface="Cambria Math" panose="02040503050406030204" pitchFamily="18" charset="0"/>
                      </a:rPr>
                      <m:t>𝜑</m:t>
                    </m:r>
                  </m:oMath>
                </a14:m>
                <a:r>
                  <a:rPr lang="el-GR" sz="2400" dirty="0">
                    <a:solidFill>
                      <a:schemeClr val="tx1"/>
                    </a:solidFill>
                  </a:rPr>
                  <a:t>(</a:t>
                </a:r>
                <a:r>
                  <a:rPr lang="en-US" sz="2400" dirty="0">
                    <a:solidFill>
                      <a:schemeClr val="tx1"/>
                    </a:solidFill>
                  </a:rPr>
                  <a:t>m</a:t>
                </a:r>
                <a:r>
                  <a:rPr lang="el-GR" sz="2400" dirty="0">
                    <a:solidFill>
                      <a:schemeClr val="tx1"/>
                    </a:solidFill>
                  </a:rPr>
                  <a:t>)</a:t>
                </a:r>
                <a:r>
                  <a:rPr lang="en-CA" sz="2400" dirty="0">
                    <a:solidFill>
                      <a:schemeClr val="tx1"/>
                    </a:solidFill>
                  </a:rPr>
                  <a:t> = </a:t>
                </a:r>
                <a14:m>
                  <m:oMath xmlns:m="http://schemas.openxmlformats.org/officeDocument/2006/math">
                    <m:f>
                      <m:fPr>
                        <m:ctrlPr>
                          <a:rPr lang="en-CA" sz="2400" i="1">
                            <a:latin typeface="Cambria Math" panose="02040503050406030204" pitchFamily="18" charset="0"/>
                          </a:rPr>
                        </m:ctrlPr>
                      </m:fPr>
                      <m:num>
                        <m:r>
                          <a:rPr lang="en-US" sz="2400" i="1">
                            <a:latin typeface="Cambria Math" panose="02040503050406030204" pitchFamily="18" charset="0"/>
                          </a:rPr>
                          <m:t>𝑘</m:t>
                        </m:r>
                        <m:r>
                          <a:rPr lang="en-CA" sz="2400" i="1">
                            <a:latin typeface="Cambria Math" panose="02040503050406030204" pitchFamily="18" charset="0"/>
                          </a:rPr>
                          <m:t>𝑑</m:t>
                        </m:r>
                        <m:r>
                          <a:rPr lang="en-CA" sz="2400" i="1">
                            <a:latin typeface="Cambria Math" panose="02040503050406030204" pitchFamily="18" charset="0"/>
                          </a:rPr>
                          <m:t>−1</m:t>
                        </m:r>
                      </m:num>
                      <m:den>
                        <m:r>
                          <a:rPr lang="en-US" sz="2400" i="1">
                            <a:latin typeface="Cambria Math" panose="02040503050406030204" pitchFamily="18" charset="0"/>
                          </a:rPr>
                          <m:t>𝑐</m:t>
                        </m:r>
                      </m:den>
                    </m:f>
                  </m:oMath>
                </a14:m>
                <a:r>
                  <a:rPr lang="en-CA" sz="2400" dirty="0"/>
                  <a:t> = </a:t>
                </a:r>
                <a14:m>
                  <m:oMath xmlns:m="http://schemas.openxmlformats.org/officeDocument/2006/math">
                    <m:r>
                      <a:rPr lang="en-CA" sz="2400">
                        <a:latin typeface="Cambria Math" panose="02040503050406030204" pitchFamily="18" charset="0"/>
                      </a:rPr>
                      <m:t>=</m:t>
                    </m:r>
                    <m:f>
                      <m:fPr>
                        <m:ctrlPr>
                          <a:rPr lang="en-CA" sz="2400" i="1">
                            <a:latin typeface="Cambria Math" panose="02040503050406030204" pitchFamily="18" charset="0"/>
                          </a:rPr>
                        </m:ctrlPr>
                      </m:fPr>
                      <m:num>
                        <m:r>
                          <a:rPr lang="en-CA" sz="2400" b="0" i="1" smtClean="0">
                            <a:latin typeface="Cambria Math" panose="02040503050406030204" pitchFamily="18" charset="0"/>
                          </a:rPr>
                          <m:t>42667∗3</m:t>
                        </m:r>
                        <m:r>
                          <a:rPr lang="en-CA" sz="2400" i="1">
                            <a:latin typeface="Cambria Math" panose="02040503050406030204" pitchFamily="18" charset="0"/>
                          </a:rPr>
                          <m:t>−1</m:t>
                        </m:r>
                      </m:num>
                      <m:den>
                        <m:r>
                          <a:rPr lang="en-CA" sz="2400" b="0" i="1" smtClean="0">
                            <a:latin typeface="Cambria Math" panose="02040503050406030204" pitchFamily="18" charset="0"/>
                          </a:rPr>
                          <m:t>2</m:t>
                        </m:r>
                      </m:den>
                    </m:f>
                  </m:oMath>
                </a14:m>
                <a:r>
                  <a:rPr lang="en-CA" sz="2400" dirty="0"/>
                  <a:t> = 64000 &lt;- an even integer</a:t>
                </a:r>
              </a:p>
              <a:p>
                <a:pPr marL="0" indent="0">
                  <a:buNone/>
                </a:pPr>
                <a:r>
                  <a:rPr lang="en-CA" sz="2400" dirty="0"/>
                  <a:t>d = 3 passes the second check. Pass on the next check</a:t>
                </a:r>
              </a:p>
              <a:p>
                <a:pPr marL="0" indent="0">
                  <a:buNone/>
                </a:pPr>
                <a:endParaRPr lang="en-CA" sz="2400" dirty="0"/>
              </a:p>
              <a:p>
                <a:pPr marL="0" indent="0">
                  <a:buNone/>
                </a:pPr>
                <a:r>
                  <a:rPr lang="en-CA" sz="2400" dirty="0"/>
                  <a:t>If the value is correct, both roots of the following quadratic should be integers:</a:t>
                </a:r>
              </a:p>
              <a:p>
                <a:pPr marL="0" indent="0">
                  <a:buNone/>
                </a:pPr>
                <a14:m>
                  <m:oMath xmlns:m="http://schemas.openxmlformats.org/officeDocument/2006/math">
                    <m:sSup>
                      <m:sSupPr>
                        <m:ctrlPr>
                          <a:rPr lang="en-CA"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b="0" i="1" smtClean="0">
                            <a:latin typeface="Cambria Math" panose="02040503050406030204" pitchFamily="18" charset="0"/>
                          </a:rPr>
                          <m:t>2</m:t>
                        </m:r>
                      </m:sup>
                    </m:sSup>
                    <m:r>
                      <a:rPr lang="en-CA" sz="2400" b="0" i="1" smtClean="0">
                        <a:latin typeface="Cambria Math" panose="02040503050406030204" pitchFamily="18" charset="0"/>
                      </a:rPr>
                      <m:t>−</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𝑚</m:t>
                        </m:r>
                        <m:r>
                          <a:rPr lang="en-CA" sz="2400" b="0" i="1" smtClean="0">
                            <a:latin typeface="Cambria Math" panose="02040503050406030204" pitchFamily="18" charset="0"/>
                          </a:rPr>
                          <m:t> − </m:t>
                        </m:r>
                        <m:r>
                          <a:rPr lang="en-CA" sz="2400" i="1" dirty="0" smtClean="0">
                            <a:latin typeface="Cambria Math" panose="02040503050406030204" pitchFamily="18" charset="0"/>
                          </a:rPr>
                          <m:t>𝜑</m:t>
                        </m:r>
                        <m:d>
                          <m:dPr>
                            <m:ctrlPr>
                              <a:rPr lang="en-CA" sz="2400" b="0" i="1" dirty="0" smtClean="0">
                                <a:latin typeface="Cambria Math" panose="02040503050406030204" pitchFamily="18" charset="0"/>
                              </a:rPr>
                            </m:ctrlPr>
                          </m:dPr>
                          <m:e>
                            <m:r>
                              <a:rPr lang="en-CA" sz="2400" b="0" i="1" dirty="0" smtClean="0">
                                <a:latin typeface="Cambria Math" panose="02040503050406030204" pitchFamily="18" charset="0"/>
                              </a:rPr>
                              <m:t>𝑚</m:t>
                            </m:r>
                          </m:e>
                        </m:d>
                        <m:r>
                          <a:rPr lang="en-CA" sz="2400" b="0" i="1" dirty="0" smtClean="0">
                            <a:latin typeface="Cambria Math" panose="02040503050406030204" pitchFamily="18" charset="0"/>
                          </a:rPr>
                          <m:t>+1</m:t>
                        </m:r>
                      </m:e>
                    </m:d>
                    <m:r>
                      <a:rPr lang="en-CA" sz="2400" b="0" i="1" dirty="0" smtClean="0">
                        <a:latin typeface="Cambria Math" panose="02040503050406030204" pitchFamily="18" charset="0"/>
                      </a:rPr>
                      <m:t>𝑥</m:t>
                    </m:r>
                    <m:r>
                      <a:rPr lang="en-CA" sz="2400" b="0" i="1" dirty="0" smtClean="0">
                        <a:latin typeface="Cambria Math" panose="02040503050406030204" pitchFamily="18" charset="0"/>
                      </a:rPr>
                      <m:t>+</m:t>
                    </m:r>
                    <m:r>
                      <a:rPr lang="en-CA" sz="2400" b="0" i="1" dirty="0" smtClean="0">
                        <a:latin typeface="Cambria Math" panose="02040503050406030204" pitchFamily="18" charset="0"/>
                      </a:rPr>
                      <m:t>𝑚</m:t>
                    </m:r>
                  </m:oMath>
                </a14:m>
                <a:r>
                  <a:rPr lang="en-CA" sz="2400" dirty="0"/>
                  <a:t> = </a:t>
                </a:r>
                <a14:m>
                  <m:oMath xmlns:m="http://schemas.openxmlformats.org/officeDocument/2006/math">
                    <m:sSup>
                      <m:sSupPr>
                        <m:ctrlPr>
                          <a:rPr lang="en-CA" sz="2400" i="1">
                            <a:latin typeface="Cambria Math" panose="02040503050406030204" pitchFamily="18" charset="0"/>
                          </a:rPr>
                        </m:ctrlPr>
                      </m:sSupPr>
                      <m:e>
                        <m:r>
                          <a:rPr lang="en-CA" sz="2400" i="1">
                            <a:latin typeface="Cambria Math" panose="02040503050406030204" pitchFamily="18" charset="0"/>
                          </a:rPr>
                          <m:t>𝑥</m:t>
                        </m:r>
                      </m:e>
                      <m:sup>
                        <m:r>
                          <a:rPr lang="en-CA" sz="2400" i="1">
                            <a:latin typeface="Cambria Math" panose="02040503050406030204" pitchFamily="18" charset="0"/>
                          </a:rPr>
                          <m:t>2</m:t>
                        </m:r>
                      </m:sup>
                    </m:sSup>
                    <m:r>
                      <a:rPr lang="en-CA" sz="2400" i="1">
                        <a:latin typeface="Cambria Math" panose="02040503050406030204" pitchFamily="18" charset="0"/>
                      </a:rPr>
                      <m:t>−</m:t>
                    </m:r>
                    <m:r>
                      <a:rPr lang="en-CA" sz="2400" b="0" i="1" smtClean="0">
                        <a:latin typeface="Cambria Math" panose="02040503050406030204" pitchFamily="18" charset="0"/>
                      </a:rPr>
                      <m:t>742</m:t>
                    </m:r>
                    <m:r>
                      <a:rPr lang="en-CA" sz="2400" i="1" dirty="0">
                        <a:latin typeface="Cambria Math" panose="02040503050406030204" pitchFamily="18" charset="0"/>
                      </a:rPr>
                      <m:t>𝑥</m:t>
                    </m:r>
                    <m:r>
                      <a:rPr lang="en-CA" sz="2400" i="1" dirty="0">
                        <a:latin typeface="Cambria Math" panose="02040503050406030204" pitchFamily="18" charset="0"/>
                      </a:rPr>
                      <m:t>+64741</m:t>
                    </m:r>
                  </m:oMath>
                </a14:m>
                <a:r>
                  <a:rPr lang="en-CA" sz="2400" dirty="0"/>
                  <a:t> </a:t>
                </a:r>
              </a:p>
              <a:p>
                <a:pPr marL="0" indent="0">
                  <a:buNone/>
                </a:pPr>
                <a:r>
                  <a:rPr lang="en-CA" sz="2400" dirty="0"/>
                  <a:t>Use quadratic formula to find the roots:</a:t>
                </a:r>
              </a:p>
              <a:p>
                <a:pPr marL="0" indent="0">
                  <a:buNone/>
                </a:pPr>
                <a14:m>
                  <m:oMath xmlns:m="http://schemas.openxmlformats.org/officeDocument/2006/math">
                    <m:r>
                      <a:rPr lang="en-US" sz="2400" i="1" smtClean="0">
                        <a:latin typeface="Cambria Math" panose="02040503050406030204" pitchFamily="18" charset="0"/>
                      </a:rPr>
                      <m:t>𝑥</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i="1" smtClean="0">
                            <a:latin typeface="Cambria Math" panose="02040503050406030204" pitchFamily="18" charset="0"/>
                          </a:rPr>
                          <m:t>𝑏</m:t>
                        </m:r>
                        <m:r>
                          <a:rPr lang="en-US" sz="2400" i="1" smtClean="0">
                            <a:latin typeface="Cambria Math" panose="02040503050406030204" pitchFamily="18" charset="0"/>
                          </a:rPr>
                          <m:t>±</m:t>
                        </m:r>
                        <m:rad>
                          <m:radPr>
                            <m:degHide m:val="on"/>
                            <m:ctrlPr>
                              <a:rPr lang="en-US" sz="2400" i="1" smtClean="0">
                                <a:latin typeface="Cambria Math" panose="02040503050406030204" pitchFamily="18" charset="0"/>
                              </a:rPr>
                            </m:ctrlPr>
                          </m:radPr>
                          <m:deg/>
                          <m:e>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𝑏</m:t>
                                </m:r>
                              </m:e>
                              <m:sup>
                                <m:r>
                                  <a:rPr lang="en-US" sz="2400" i="1" smtClean="0">
                                    <a:latin typeface="Cambria Math" panose="02040503050406030204" pitchFamily="18" charset="0"/>
                                  </a:rPr>
                                  <m:t>2</m:t>
                                </m:r>
                              </m:sup>
                            </m:sSup>
                            <m:r>
                              <a:rPr lang="en-US" sz="2400" i="1" smtClean="0">
                                <a:latin typeface="Cambria Math" panose="02040503050406030204" pitchFamily="18" charset="0"/>
                              </a:rPr>
                              <m:t>−4</m:t>
                            </m:r>
                            <m:r>
                              <a:rPr lang="en-US" sz="2400" i="1" smtClean="0">
                                <a:latin typeface="Cambria Math" panose="02040503050406030204" pitchFamily="18" charset="0"/>
                              </a:rPr>
                              <m:t>𝑎𝑐</m:t>
                            </m:r>
                          </m:e>
                        </m:rad>
                      </m:num>
                      <m:den>
                        <m:r>
                          <a:rPr lang="en-US" sz="2400" i="1" smtClean="0">
                            <a:latin typeface="Cambria Math" panose="02040503050406030204" pitchFamily="18" charset="0"/>
                          </a:rPr>
                          <m:t>2</m:t>
                        </m:r>
                        <m:r>
                          <a:rPr lang="en-US" sz="2400" i="1" smtClean="0">
                            <a:latin typeface="Cambria Math" panose="02040503050406030204" pitchFamily="18" charset="0"/>
                          </a:rPr>
                          <m:t>𝑎</m:t>
                        </m:r>
                      </m:den>
                    </m:f>
                  </m:oMath>
                </a14:m>
                <a:r>
                  <a:rPr lang="en-CA" sz="2400" dirty="0"/>
                  <a:t> = </a:t>
                </a:r>
                <a14:m>
                  <m:oMath xmlns:m="http://schemas.openxmlformats.org/officeDocument/2006/math">
                    <m:f>
                      <m:fPr>
                        <m:ctrlPr>
                          <a:rPr lang="en-US" sz="2400" i="1">
                            <a:latin typeface="Cambria Math" panose="02040503050406030204" pitchFamily="18" charset="0"/>
                          </a:rPr>
                        </m:ctrlPr>
                      </m:fPr>
                      <m:num>
                        <m:r>
                          <a:rPr lang="en-CA" sz="2400" b="0" i="1" smtClean="0">
                            <a:latin typeface="Cambria Math" panose="02040503050406030204" pitchFamily="18" charset="0"/>
                          </a:rPr>
                          <m:t>742</m:t>
                        </m:r>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d>
                                  <m:dPr>
                                    <m:ctrlPr>
                                      <a:rPr lang="en-CA" sz="2400" b="0" i="1" smtClean="0">
                                        <a:latin typeface="Cambria Math" panose="02040503050406030204" pitchFamily="18" charset="0"/>
                                      </a:rPr>
                                    </m:ctrlPr>
                                  </m:dPr>
                                  <m:e>
                                    <m:r>
                                      <a:rPr lang="en-CA" sz="2400" b="0" i="1" smtClean="0">
                                        <a:latin typeface="Cambria Math" panose="02040503050406030204" pitchFamily="18" charset="0"/>
                                      </a:rPr>
                                      <m:t>−742</m:t>
                                    </m:r>
                                  </m:e>
                                </m:d>
                              </m:e>
                              <m:sup>
                                <m:r>
                                  <a:rPr lang="en-US" sz="2400" i="1">
                                    <a:latin typeface="Cambria Math" panose="02040503050406030204" pitchFamily="18" charset="0"/>
                                  </a:rPr>
                                  <m:t>2</m:t>
                                </m:r>
                              </m:sup>
                            </m:sSup>
                            <m:r>
                              <a:rPr lang="en-US" sz="2400" i="1">
                                <a:latin typeface="Cambria Math" panose="02040503050406030204" pitchFamily="18" charset="0"/>
                              </a:rPr>
                              <m:t>−4</m:t>
                            </m:r>
                            <m:r>
                              <a:rPr lang="en-CA" sz="2400" b="0" i="1" smtClean="0">
                                <a:latin typeface="Cambria Math" panose="02040503050406030204" pitchFamily="18" charset="0"/>
                              </a:rPr>
                              <m:t>∗1∗64741</m:t>
                            </m:r>
                          </m:e>
                        </m:rad>
                      </m:num>
                      <m:den>
                        <m:r>
                          <a:rPr lang="en-US" sz="2400" i="1">
                            <a:latin typeface="Cambria Math" panose="02040503050406030204" pitchFamily="18" charset="0"/>
                          </a:rPr>
                          <m:t>2</m:t>
                        </m:r>
                        <m:r>
                          <a:rPr lang="en-CA" sz="2400" b="0" i="1" smtClean="0">
                            <a:latin typeface="Cambria Math" panose="02040503050406030204" pitchFamily="18" charset="0"/>
                          </a:rPr>
                          <m:t>∗1</m:t>
                        </m:r>
                      </m:den>
                    </m:f>
                  </m:oMath>
                </a14:m>
                <a:r>
                  <a:rPr lang="en-CA" sz="2400" dirty="0"/>
                  <a:t> </a:t>
                </a:r>
              </a:p>
              <a:p>
                <a:pPr marL="0" indent="0">
                  <a:buNone/>
                </a:pPr>
                <a:r>
                  <a:rPr lang="en-CA" sz="2400" dirty="0"/>
                  <a:t>We get x = 641 or x = 101</a:t>
                </a:r>
              </a:p>
            </p:txBody>
          </p:sp>
        </mc:Choice>
        <mc:Fallback xmlns="">
          <p:sp>
            <p:nvSpPr>
              <p:cNvPr id="3" name="Content Placeholder 2">
                <a:extLst>
                  <a:ext uri="{FF2B5EF4-FFF2-40B4-BE49-F238E27FC236}">
                    <a16:creationId xmlns:a16="http://schemas.microsoft.com/office/drawing/2014/main" id="{DFD0B548-6B59-590B-74D2-B3BCE95F3016}"/>
                  </a:ext>
                </a:extLst>
              </p:cNvPr>
              <p:cNvSpPr>
                <a:spLocks noGrp="1" noRot="1" noChangeAspect="1" noMove="1" noResize="1" noEditPoints="1" noAdjustHandles="1" noChangeArrowheads="1" noChangeShapeType="1" noTextEdit="1"/>
              </p:cNvSpPr>
              <p:nvPr>
                <p:ph idx="1"/>
              </p:nvPr>
            </p:nvSpPr>
            <p:spPr>
              <a:xfrm>
                <a:off x="730189" y="534997"/>
                <a:ext cx="10131425" cy="5646821"/>
              </a:xfrm>
              <a:blipFill>
                <a:blip r:embed="rId2"/>
                <a:stretch>
                  <a:fillRect l="-1001"/>
                </a:stretch>
              </a:blipFill>
            </p:spPr>
            <p:txBody>
              <a:bodyPr/>
              <a:lstStyle/>
              <a:p>
                <a:r>
                  <a:rPr lang="en-US">
                    <a:noFill/>
                  </a:rPr>
                  <a:t> </a:t>
                </a:r>
              </a:p>
            </p:txBody>
          </p:sp>
        </mc:Fallback>
      </mc:AlternateContent>
    </p:spTree>
    <p:extLst>
      <p:ext uri="{BB962C8B-B14F-4D97-AF65-F5344CB8AC3E}">
        <p14:creationId xmlns:p14="http://schemas.microsoft.com/office/powerpoint/2010/main" val="199116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F26A-4FA4-4534-DBA6-C9B83DE18F98}"/>
              </a:ext>
            </a:extLst>
          </p:cNvPr>
          <p:cNvSpPr>
            <a:spLocks noGrp="1"/>
          </p:cNvSpPr>
          <p:nvPr>
            <p:ph type="title"/>
          </p:nvPr>
        </p:nvSpPr>
        <p:spPr/>
        <p:txBody>
          <a:bodyPr/>
          <a:lstStyle/>
          <a:p>
            <a:r>
              <a:rPr lang="en-CA"/>
              <a:t>Practices to prevent Wiener’s Attack</a:t>
            </a:r>
          </a:p>
        </p:txBody>
      </p:sp>
    </p:spTree>
    <p:extLst>
      <p:ext uri="{BB962C8B-B14F-4D97-AF65-F5344CB8AC3E}">
        <p14:creationId xmlns:p14="http://schemas.microsoft.com/office/powerpoint/2010/main" val="298870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9DF2-E290-9D06-DC19-3B768F257BA6}"/>
              </a:ext>
            </a:extLst>
          </p:cNvPr>
          <p:cNvSpPr>
            <a:spLocks noGrp="1"/>
          </p:cNvSpPr>
          <p:nvPr>
            <p:ph type="title"/>
          </p:nvPr>
        </p:nvSpPr>
        <p:spPr>
          <a:xfrm>
            <a:off x="873396" y="362984"/>
            <a:ext cx="7808140" cy="1099457"/>
          </a:xfrm>
        </p:spPr>
        <p:txBody>
          <a:bodyPr anchor="b">
            <a:normAutofit/>
          </a:bodyPr>
          <a:lstStyle/>
          <a:p>
            <a:r>
              <a:rPr lang="en-CA" sz="4000"/>
              <a:t>Large k</a:t>
            </a:r>
          </a:p>
        </p:txBody>
      </p:sp>
      <p:sp>
        <p:nvSpPr>
          <p:cNvPr id="3" name="Content Placeholder 2">
            <a:extLst>
              <a:ext uri="{FF2B5EF4-FFF2-40B4-BE49-F238E27FC236}">
                <a16:creationId xmlns:a16="http://schemas.microsoft.com/office/drawing/2014/main" id="{BEF0C85B-2F03-A74F-46EC-300047E015D7}"/>
              </a:ext>
            </a:extLst>
          </p:cNvPr>
          <p:cNvSpPr>
            <a:spLocks noGrp="1"/>
          </p:cNvSpPr>
          <p:nvPr>
            <p:ph idx="1"/>
          </p:nvPr>
        </p:nvSpPr>
        <p:spPr>
          <a:xfrm>
            <a:off x="3614509" y="2089815"/>
            <a:ext cx="2917644" cy="588070"/>
          </a:xfrm>
        </p:spPr>
        <p:txBody>
          <a:bodyPr anchor="t">
            <a:noAutofit/>
          </a:bodyPr>
          <a:lstStyle/>
          <a:p>
            <a:pPr marL="0" indent="0">
              <a:buNone/>
            </a:pPr>
            <a:r>
              <a:rPr lang="en-CA" sz="2400"/>
              <a:t>Public key: (m, k)</a:t>
            </a:r>
          </a:p>
        </p:txBody>
      </p:sp>
      <p:cxnSp>
        <p:nvCxnSpPr>
          <p:cNvPr id="5" name="Straight Arrow Connector 4"/>
          <p:cNvCxnSpPr/>
          <p:nvPr/>
        </p:nvCxnSpPr>
        <p:spPr>
          <a:xfrm flipH="1">
            <a:off x="4830081" y="2501536"/>
            <a:ext cx="535577" cy="3526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Content Placeholder 2">
            <a:extLst>
              <a:ext uri="{FF2B5EF4-FFF2-40B4-BE49-F238E27FC236}">
                <a16:creationId xmlns:a16="http://schemas.microsoft.com/office/drawing/2014/main" id="{BEF0C85B-2F03-A74F-46EC-300047E015D7}"/>
              </a:ext>
            </a:extLst>
          </p:cNvPr>
          <p:cNvSpPr txBox="1">
            <a:spLocks/>
          </p:cNvSpPr>
          <p:nvPr/>
        </p:nvSpPr>
        <p:spPr>
          <a:xfrm>
            <a:off x="3886515" y="2887983"/>
            <a:ext cx="1716314" cy="588070"/>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CA" sz="2000"/>
              <a:t>m = p * q</a:t>
            </a:r>
          </a:p>
        </p:txBody>
      </p:sp>
      <p:cxnSp>
        <p:nvCxnSpPr>
          <p:cNvPr id="8" name="Straight Arrow Connector 7"/>
          <p:cNvCxnSpPr/>
          <p:nvPr/>
        </p:nvCxnSpPr>
        <p:spPr>
          <a:xfrm>
            <a:off x="5602829" y="2511338"/>
            <a:ext cx="501469" cy="3766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BEF0C85B-2F03-A74F-46EC-300047E015D7}"/>
                  </a:ext>
                </a:extLst>
              </p:cNvPr>
              <p:cNvSpPr txBox="1">
                <a:spLocks/>
              </p:cNvSpPr>
              <p:nvPr/>
            </p:nvSpPr>
            <p:spPr>
              <a:xfrm>
                <a:off x="5602829" y="2893424"/>
                <a:ext cx="4748534" cy="588070"/>
              </a:xfrm>
              <a:prstGeom prst="rect">
                <a:avLst/>
              </a:prstGeom>
            </p:spPr>
            <p:txBody>
              <a:bodyPr vert="horz" lIns="91440" tIns="45720" rIns="91440" bIns="45720" rtlCol="0" anchor="t">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CA" sz="2000"/>
                  <a:t>A random number relative prime to </a:t>
                </a:r>
                <a14:m>
                  <m:oMath xmlns:m="http://schemas.openxmlformats.org/officeDocument/2006/math">
                    <m:r>
                      <a:rPr lang="en-CA" sz="2000" i="1" dirty="0">
                        <a:latin typeface="Cambria Math" panose="02040503050406030204" pitchFamily="18" charset="0"/>
                        <a:ea typeface="Cambria Math" panose="02040503050406030204" pitchFamily="18" charset="0"/>
                      </a:rPr>
                      <m:t>𝜑</m:t>
                    </m:r>
                    <m:r>
                      <a:rPr lang="en-CA" sz="2000" i="1" dirty="0">
                        <a:latin typeface="Cambria Math" panose="02040503050406030204" pitchFamily="18" charset="0"/>
                        <a:ea typeface="Cambria Math" panose="02040503050406030204" pitchFamily="18" charset="0"/>
                      </a:rPr>
                      <m:t> </m:t>
                    </m:r>
                  </m:oMath>
                </a14:m>
                <a:r>
                  <a:rPr lang="en-CA" sz="2000"/>
                  <a:t>(m)</a:t>
                </a:r>
              </a:p>
            </p:txBody>
          </p:sp>
        </mc:Choice>
        <mc:Fallback xmlns="">
          <p:sp>
            <p:nvSpPr>
              <p:cNvPr id="10" name="Content Placeholder 2">
                <a:extLst>
                  <a:ext uri="{FF2B5EF4-FFF2-40B4-BE49-F238E27FC236}">
                    <a16:creationId xmlns:a16="http://schemas.microsoft.com/office/drawing/2014/main" id="{BEF0C85B-2F03-A74F-46EC-300047E015D7}"/>
                  </a:ext>
                </a:extLst>
              </p:cNvPr>
              <p:cNvSpPr txBox="1">
                <a:spLocks noRot="1" noChangeAspect="1" noMove="1" noResize="1" noEditPoints="1" noAdjustHandles="1" noChangeArrowheads="1" noChangeShapeType="1" noTextEdit="1"/>
              </p:cNvSpPr>
              <p:nvPr/>
            </p:nvSpPr>
            <p:spPr>
              <a:xfrm>
                <a:off x="5602829" y="2893424"/>
                <a:ext cx="4748534" cy="588070"/>
              </a:xfrm>
              <a:prstGeom prst="rect">
                <a:avLst/>
              </a:prstGeom>
              <a:blipFill>
                <a:blip r:embed="rId2"/>
                <a:stretch>
                  <a:fillRect l="-1284" t="-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BEF0C85B-2F03-A74F-46EC-300047E015D7}"/>
                  </a:ext>
                </a:extLst>
              </p:cNvPr>
              <p:cNvSpPr txBox="1">
                <a:spLocks/>
              </p:cNvSpPr>
              <p:nvPr/>
            </p:nvSpPr>
            <p:spPr>
              <a:xfrm>
                <a:off x="848206" y="3814832"/>
                <a:ext cx="8453484" cy="730791"/>
              </a:xfrm>
              <a:prstGeom prst="rect">
                <a:avLst/>
              </a:prstGeom>
            </p:spPr>
            <p:txBody>
              <a:bodyPr vert="horz" lIns="91440" tIns="45720" rIns="91440" bIns="45720" rtlCol="0" anchor="t">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CA" sz="2800"/>
                  <a:t>k’ = k + t * </a:t>
                </a:r>
                <a14:m>
                  <m:oMath xmlns:m="http://schemas.openxmlformats.org/officeDocument/2006/math">
                    <m:r>
                      <a:rPr lang="en-CA" sz="2800" i="1" dirty="0">
                        <a:latin typeface="Cambria Math" panose="02040503050406030204" pitchFamily="18" charset="0"/>
                        <a:ea typeface="Cambria Math" panose="02040503050406030204" pitchFamily="18" charset="0"/>
                      </a:rPr>
                      <m:t>𝜑</m:t>
                    </m:r>
                  </m:oMath>
                </a14:m>
                <a:r>
                  <a:rPr lang="en-CA" sz="2800"/>
                  <a:t>(m)          ( t is some large number)</a:t>
                </a:r>
              </a:p>
            </p:txBody>
          </p:sp>
        </mc:Choice>
        <mc:Fallback xmlns="">
          <p:sp>
            <p:nvSpPr>
              <p:cNvPr id="11" name="Content Placeholder 2">
                <a:extLst>
                  <a:ext uri="{FF2B5EF4-FFF2-40B4-BE49-F238E27FC236}">
                    <a16:creationId xmlns:a16="http://schemas.microsoft.com/office/drawing/2014/main" id="{BEF0C85B-2F03-A74F-46EC-300047E015D7}"/>
                  </a:ext>
                </a:extLst>
              </p:cNvPr>
              <p:cNvSpPr txBox="1">
                <a:spLocks noRot="1" noChangeAspect="1" noMove="1" noResize="1" noEditPoints="1" noAdjustHandles="1" noChangeArrowheads="1" noChangeShapeType="1" noTextEdit="1"/>
              </p:cNvSpPr>
              <p:nvPr/>
            </p:nvSpPr>
            <p:spPr>
              <a:xfrm>
                <a:off x="848206" y="3814832"/>
                <a:ext cx="8453484" cy="730791"/>
              </a:xfrm>
              <a:prstGeom prst="rect">
                <a:avLst/>
              </a:prstGeom>
              <a:blipFill>
                <a:blip r:embed="rId3"/>
                <a:stretch>
                  <a:fillRect l="-1298" t="-8333"/>
                </a:stretch>
              </a:blipFill>
            </p:spPr>
            <p:txBody>
              <a:bodyPr/>
              <a:lstStyle/>
              <a:p>
                <a:r>
                  <a:rPr lang="en-US">
                    <a:noFill/>
                  </a:rPr>
                  <a:t> </a:t>
                </a:r>
              </a:p>
            </p:txBody>
          </p:sp>
        </mc:Fallback>
      </mc:AlternateContent>
      <p:sp>
        <p:nvSpPr>
          <p:cNvPr id="12" name="Rectangle 11"/>
          <p:cNvSpPr/>
          <p:nvPr/>
        </p:nvSpPr>
        <p:spPr>
          <a:xfrm>
            <a:off x="873396" y="1710518"/>
            <a:ext cx="1675843" cy="523220"/>
          </a:xfrm>
          <a:prstGeom prst="rect">
            <a:avLst/>
          </a:prstGeom>
        </p:spPr>
        <p:txBody>
          <a:bodyPr wrap="none">
            <a:spAutoFit/>
          </a:bodyPr>
          <a:lstStyle/>
          <a:p>
            <a:pPr marL="457200" indent="-457200">
              <a:buFont typeface="Arial" panose="020B0604020202020204" pitchFamily="34" charset="0"/>
              <a:buChar char="•"/>
            </a:pPr>
            <a:r>
              <a:rPr lang="en-CA" sz="2800"/>
              <a:t>Recall: </a:t>
            </a:r>
          </a:p>
        </p:txBody>
      </p:sp>
      <mc:AlternateContent xmlns:mc="http://schemas.openxmlformats.org/markup-compatibility/2006" xmlns:a14="http://schemas.microsoft.com/office/drawing/2010/main">
        <mc:Choice Requires="a14">
          <p:sp>
            <p:nvSpPr>
              <p:cNvPr id="13" name="Rectangle 12"/>
              <p:cNvSpPr/>
              <p:nvPr/>
            </p:nvSpPr>
            <p:spPr>
              <a:xfrm>
                <a:off x="873395" y="4378943"/>
                <a:ext cx="10667575" cy="528093"/>
              </a:xfrm>
              <a:prstGeom prst="rect">
                <a:avLst/>
              </a:prstGeom>
            </p:spPr>
            <p:txBody>
              <a:bodyPr wrap="square">
                <a:spAutoFit/>
              </a:bodyPr>
              <a:lstStyle/>
              <a:p>
                <a:pPr marL="285750" indent="-285750">
                  <a:buFont typeface="Arial" panose="020B0604020202020204" pitchFamily="34" charset="0"/>
                  <a:buChar char="•"/>
                </a:pPr>
                <a:r>
                  <a:rPr lang="en-CA" sz="2800"/>
                  <a:t>k’ &gt; </a:t>
                </a:r>
                <a14:m>
                  <m:oMath xmlns:m="http://schemas.openxmlformats.org/officeDocument/2006/math">
                    <m:sSup>
                      <m:sSupPr>
                        <m:ctrlPr>
                          <a:rPr lang="en-CA" sz="2800" i="1">
                            <a:latin typeface="Cambria Math" panose="02040503050406030204" pitchFamily="18" charset="0"/>
                          </a:rPr>
                        </m:ctrlPr>
                      </m:sSupPr>
                      <m:e>
                        <m:r>
                          <a:rPr lang="en-CA" sz="2800" i="1">
                            <a:latin typeface="Cambria Math" panose="02040503050406030204" pitchFamily="18" charset="0"/>
                          </a:rPr>
                          <m:t>𝑚</m:t>
                        </m:r>
                      </m:e>
                      <m:sup>
                        <m:r>
                          <a:rPr lang="en-CA" sz="2800" i="1">
                            <a:latin typeface="Cambria Math" panose="02040503050406030204" pitchFamily="18" charset="0"/>
                          </a:rPr>
                          <m:t>1.5</m:t>
                        </m:r>
                      </m:sup>
                    </m:sSup>
                  </m:oMath>
                </a14:m>
                <a:r>
                  <a:rPr lang="en-CA" sz="2800"/>
                  <a:t>, the proof based on approximation does not work</a:t>
                </a:r>
              </a:p>
            </p:txBody>
          </p:sp>
        </mc:Choice>
        <mc:Fallback xmlns="">
          <p:sp>
            <p:nvSpPr>
              <p:cNvPr id="13" name="Rectangle 12"/>
              <p:cNvSpPr>
                <a:spLocks noRot="1" noChangeAspect="1" noMove="1" noResize="1" noEditPoints="1" noAdjustHandles="1" noChangeArrowheads="1" noChangeShapeType="1" noTextEdit="1"/>
              </p:cNvSpPr>
              <p:nvPr/>
            </p:nvSpPr>
            <p:spPr>
              <a:xfrm>
                <a:off x="873395" y="4378943"/>
                <a:ext cx="10667575" cy="528093"/>
              </a:xfrm>
              <a:prstGeom prst="rect">
                <a:avLst/>
              </a:prstGeom>
              <a:blipFill>
                <a:blip r:embed="rId4"/>
                <a:stretch>
                  <a:fillRect l="-1029" t="-9195" b="-32184"/>
                </a:stretch>
              </a:blipFill>
            </p:spPr>
            <p:txBody>
              <a:bodyPr/>
              <a:lstStyle/>
              <a:p>
                <a:r>
                  <a:rPr lang="en-US">
                    <a:noFill/>
                  </a:rPr>
                  <a:t> </a:t>
                </a:r>
              </a:p>
            </p:txBody>
          </p:sp>
        </mc:Fallback>
      </mc:AlternateContent>
      <p:sp>
        <p:nvSpPr>
          <p:cNvPr id="14" name="Rectangle 13"/>
          <p:cNvSpPr/>
          <p:nvPr/>
        </p:nvSpPr>
        <p:spPr>
          <a:xfrm>
            <a:off x="873396" y="4978764"/>
            <a:ext cx="5094280" cy="523220"/>
          </a:xfrm>
          <a:prstGeom prst="rect">
            <a:avLst/>
          </a:prstGeom>
        </p:spPr>
        <p:txBody>
          <a:bodyPr wrap="none">
            <a:spAutoFit/>
          </a:bodyPr>
          <a:lstStyle/>
          <a:p>
            <a:pPr marL="285750" indent="-285750">
              <a:buFont typeface="Arial" panose="020B0604020202020204" pitchFamily="34" charset="0"/>
              <a:buChar char="•"/>
            </a:pPr>
            <a:r>
              <a:rPr lang="en-CA" sz="2800"/>
              <a:t>Pitfall: increase encryption time</a:t>
            </a:r>
          </a:p>
        </p:txBody>
      </p:sp>
    </p:spTree>
    <p:extLst>
      <p:ext uri="{BB962C8B-B14F-4D97-AF65-F5344CB8AC3E}">
        <p14:creationId xmlns:p14="http://schemas.microsoft.com/office/powerpoint/2010/main" val="325069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9DF2-E290-9D06-DC19-3B768F257BA6}"/>
              </a:ext>
            </a:extLst>
          </p:cNvPr>
          <p:cNvSpPr>
            <a:spLocks noGrp="1"/>
          </p:cNvSpPr>
          <p:nvPr>
            <p:ph type="title"/>
          </p:nvPr>
        </p:nvSpPr>
        <p:spPr>
          <a:xfrm>
            <a:off x="965200" y="609600"/>
            <a:ext cx="7808140" cy="1099457"/>
          </a:xfrm>
        </p:spPr>
        <p:txBody>
          <a:bodyPr anchor="b">
            <a:normAutofit/>
          </a:bodyPr>
          <a:lstStyle/>
          <a:p>
            <a:r>
              <a:rPr lang="en-CA" sz="4000"/>
              <a:t>Chinese remainder theorem</a:t>
            </a:r>
            <a:endParaRPr lang="en-CA" sz="4000">
              <a:cs typeface="Calibri Light"/>
            </a:endParaRPr>
          </a:p>
        </p:txBody>
      </p:sp>
      <p:sp>
        <p:nvSpPr>
          <p:cNvPr id="3" name="Content Placeholder 2">
            <a:extLst>
              <a:ext uri="{FF2B5EF4-FFF2-40B4-BE49-F238E27FC236}">
                <a16:creationId xmlns:a16="http://schemas.microsoft.com/office/drawing/2014/main" id="{BEF0C85B-2F03-A74F-46EC-300047E015D7}"/>
              </a:ext>
            </a:extLst>
          </p:cNvPr>
          <p:cNvSpPr>
            <a:spLocks noGrp="1"/>
          </p:cNvSpPr>
          <p:nvPr>
            <p:ph idx="1"/>
          </p:nvPr>
        </p:nvSpPr>
        <p:spPr>
          <a:xfrm>
            <a:off x="965200" y="2142067"/>
            <a:ext cx="8729216" cy="3649133"/>
          </a:xfrm>
        </p:spPr>
        <p:txBody>
          <a:bodyPr anchor="t">
            <a:normAutofit/>
          </a:bodyPr>
          <a:lstStyle/>
          <a:p>
            <a:pPr lvl="1"/>
            <a:r>
              <a:rPr lang="en-CA" sz="2400" dirty="0"/>
              <a:t>Powerful tool for enhancing RSA decryption efficiency by breaking down the computation into smaller, more manageable tasks.</a:t>
            </a:r>
          </a:p>
          <a:p>
            <a:pPr lvl="1"/>
            <a:r>
              <a:rPr lang="en-CA" sz="2400" dirty="0"/>
              <a:t>When decrypting a ciphertext, instead of performing modular exponentiation modulo k, CRT allows us to perform modular exponentiation modulo the prime factors of k separately.</a:t>
            </a:r>
          </a:p>
          <a:p>
            <a:pPr lvl="1"/>
            <a:r>
              <a:rPr lang="en-CA" sz="2400" dirty="0"/>
              <a:t>Apply to speed up the decryption process in RSA</a:t>
            </a:r>
            <a:endParaRPr lang="zh-CN" altLang="en-US" sz="2400" dirty="0">
              <a:cs typeface="Calibri" panose="020F0502020204030204"/>
            </a:endParaRPr>
          </a:p>
          <a:p>
            <a:pPr lvl="1"/>
            <a:r>
              <a:rPr lang="en-CA" sz="2400" dirty="0"/>
              <a:t>Reduce the computational complexity of decryption.</a:t>
            </a:r>
            <a:endParaRPr lang="en-CA" sz="2400" dirty="0">
              <a:ea typeface="Calibri" panose="020F0502020204030204"/>
              <a:cs typeface="Calibri" panose="020F0502020204030204"/>
            </a:endParaRPr>
          </a:p>
          <a:p>
            <a:pPr marL="457200" lvl="1" indent="0">
              <a:buNone/>
            </a:pPr>
            <a:endParaRPr lang="en-CA" sz="1000" dirty="0">
              <a:solidFill>
                <a:srgbClr val="FFFFFF"/>
              </a:solidFill>
              <a:cs typeface="Calibri"/>
            </a:endParaRPr>
          </a:p>
        </p:txBody>
      </p:sp>
    </p:spTree>
    <p:extLst>
      <p:ext uri="{BB962C8B-B14F-4D97-AF65-F5344CB8AC3E}">
        <p14:creationId xmlns:p14="http://schemas.microsoft.com/office/powerpoint/2010/main" val="414867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9DF2-E290-9D06-DC19-3B768F257BA6}"/>
              </a:ext>
            </a:extLst>
          </p:cNvPr>
          <p:cNvSpPr>
            <a:spLocks noGrp="1"/>
          </p:cNvSpPr>
          <p:nvPr>
            <p:ph type="title"/>
          </p:nvPr>
        </p:nvSpPr>
        <p:spPr>
          <a:xfrm>
            <a:off x="965200" y="609600"/>
            <a:ext cx="7808140" cy="1099457"/>
          </a:xfrm>
        </p:spPr>
        <p:txBody>
          <a:bodyPr anchor="b">
            <a:normAutofit/>
          </a:bodyPr>
          <a:lstStyle/>
          <a:p>
            <a:r>
              <a:rPr lang="en-CA" sz="4000"/>
              <a:t>Chinese remainder theorem</a:t>
            </a:r>
            <a:endParaRPr lang="en-CA" sz="4000">
              <a:cs typeface="Calibri Light"/>
            </a:endParaRPr>
          </a:p>
        </p:txBody>
      </p:sp>
      <p:sp>
        <p:nvSpPr>
          <p:cNvPr id="3" name="Content Placeholder 2">
            <a:extLst>
              <a:ext uri="{FF2B5EF4-FFF2-40B4-BE49-F238E27FC236}">
                <a16:creationId xmlns:a16="http://schemas.microsoft.com/office/drawing/2014/main" id="{BEF0C85B-2F03-A74F-46EC-300047E015D7}"/>
              </a:ext>
            </a:extLst>
          </p:cNvPr>
          <p:cNvSpPr>
            <a:spLocks noGrp="1"/>
          </p:cNvSpPr>
          <p:nvPr>
            <p:ph idx="1"/>
          </p:nvPr>
        </p:nvSpPr>
        <p:spPr>
          <a:xfrm>
            <a:off x="371959" y="2138767"/>
            <a:ext cx="10492353" cy="3797084"/>
          </a:xfrm>
        </p:spPr>
        <p:txBody>
          <a:bodyPr anchor="t">
            <a:normAutofit/>
          </a:bodyPr>
          <a:lstStyle/>
          <a:p>
            <a:pPr marL="457200" lvl="1" indent="0">
              <a:buNone/>
            </a:pPr>
            <a:r>
              <a:rPr lang="en-CA" sz="2400" dirty="0"/>
              <a:t>Let m and n be relatively prime positive integers. For all integers a and b, the pair of congruences </a:t>
            </a:r>
          </a:p>
          <a:p>
            <a:pPr marL="457200" lvl="1" indent="0">
              <a:buNone/>
            </a:pPr>
            <a:r>
              <a:rPr lang="en-CA" sz="2400" dirty="0"/>
              <a:t>x ≡ a (mod p) x ≡ b (mod q) </a:t>
            </a:r>
          </a:p>
          <a:p>
            <a:pPr marL="457200" lvl="1" indent="0">
              <a:buNone/>
            </a:pPr>
            <a:r>
              <a:rPr lang="en-CA" sz="2400" dirty="0"/>
              <a:t>has a solution, and this solution is uniquely determined modulo (</a:t>
            </a:r>
            <a:r>
              <a:rPr lang="en-CA" sz="2400" dirty="0" err="1"/>
              <a:t>pq</a:t>
            </a:r>
            <a:r>
              <a:rPr lang="en-CA" sz="2400" dirty="0"/>
              <a:t>). </a:t>
            </a:r>
          </a:p>
          <a:p>
            <a:pPr marL="457200" lvl="1" indent="0">
              <a:buNone/>
            </a:pPr>
            <a:r>
              <a:rPr lang="en-CA" sz="2400" dirty="0"/>
              <a:t>X ≡ m (</a:t>
            </a:r>
            <a:r>
              <a:rPr lang="en-CA" sz="2400" dirty="0" err="1"/>
              <a:t>pq</a:t>
            </a:r>
            <a:r>
              <a:rPr lang="en-CA" sz="2400" dirty="0"/>
              <a:t>)</a:t>
            </a:r>
          </a:p>
          <a:p>
            <a:pPr marL="457200" lvl="1" indent="0">
              <a:buNone/>
            </a:pPr>
            <a:r>
              <a:rPr lang="en-CA" sz="2400" dirty="0"/>
              <a:t>What is important here is that q and q are relatively prime. There are no constraints at all on a and b.</a:t>
            </a:r>
            <a:endParaRPr lang="en-CA" sz="1000" dirty="0">
              <a:solidFill>
                <a:srgbClr val="FFFFFF"/>
              </a:solidFill>
              <a:cs typeface="Calibri"/>
            </a:endParaRPr>
          </a:p>
        </p:txBody>
      </p:sp>
    </p:spTree>
    <p:extLst>
      <p:ext uri="{BB962C8B-B14F-4D97-AF65-F5344CB8AC3E}">
        <p14:creationId xmlns:p14="http://schemas.microsoft.com/office/powerpoint/2010/main" val="116544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9DF2-E290-9D06-DC19-3B768F257BA6}"/>
              </a:ext>
            </a:extLst>
          </p:cNvPr>
          <p:cNvSpPr>
            <a:spLocks noGrp="1"/>
          </p:cNvSpPr>
          <p:nvPr>
            <p:ph type="title"/>
          </p:nvPr>
        </p:nvSpPr>
        <p:spPr>
          <a:xfrm>
            <a:off x="965200" y="609600"/>
            <a:ext cx="7808140" cy="1099457"/>
          </a:xfrm>
        </p:spPr>
        <p:txBody>
          <a:bodyPr anchor="b">
            <a:normAutofit/>
          </a:bodyPr>
          <a:lstStyle/>
          <a:p>
            <a:r>
              <a:rPr lang="en-CA" sz="4000">
                <a:latin typeface="+mn-lt"/>
              </a:rPr>
              <a:t>RSA brief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F0C85B-2F03-A74F-46EC-300047E015D7}"/>
                  </a:ext>
                </a:extLst>
              </p:cNvPr>
              <p:cNvSpPr>
                <a:spLocks noGrp="1"/>
              </p:cNvSpPr>
              <p:nvPr>
                <p:ph idx="1"/>
              </p:nvPr>
            </p:nvSpPr>
            <p:spPr>
              <a:xfrm>
                <a:off x="1175057" y="2095130"/>
                <a:ext cx="10232749" cy="3704947"/>
              </a:xfrm>
            </p:spPr>
            <p:txBody>
              <a:bodyPr anchor="t">
                <a:normAutofit lnSpcReduction="10000"/>
              </a:bodyPr>
              <a:lstStyle/>
              <a:p>
                <a:r>
                  <a:rPr lang="en-CA" sz="2800"/>
                  <a:t>Public key: (m, k)</a:t>
                </a:r>
              </a:p>
              <a:p>
                <a:r>
                  <a:rPr lang="en-CA" sz="2800"/>
                  <a:t>Private key: (d, p, q)</a:t>
                </a:r>
              </a:p>
              <a:p>
                <a:pPr marL="0" indent="0">
                  <a:buNone/>
                </a:pPr>
                <a:r>
                  <a:rPr lang="en-CA" sz="2800"/>
                  <a:t>p &amp; q are distinct prime numbers, m = p * q and </a:t>
                </a:r>
                <a:r>
                  <a:rPr lang="en-CA" sz="2800" err="1"/>
                  <a:t>kd</a:t>
                </a:r>
                <a:r>
                  <a:rPr lang="en-CA" sz="2800"/>
                  <a:t> </a:t>
                </a:r>
                <a14:m>
                  <m:oMath xmlns:m="http://schemas.openxmlformats.org/officeDocument/2006/math">
                    <m:r>
                      <a:rPr lang="en-CA" sz="2800" i="1" dirty="0" smtClean="0">
                        <a:latin typeface="Cambria Math" panose="02040503050406030204" pitchFamily="18" charset="0"/>
                        <a:ea typeface="Cambria Math" panose="02040503050406030204" pitchFamily="18" charset="0"/>
                      </a:rPr>
                      <m:t>≡</m:t>
                    </m:r>
                  </m:oMath>
                </a14:m>
                <a:r>
                  <a:rPr lang="en-CA" sz="2800"/>
                  <a:t> 1 mod </a:t>
                </a:r>
                <a14:m>
                  <m:oMath xmlns:m="http://schemas.openxmlformats.org/officeDocument/2006/math">
                    <m:r>
                      <a:rPr lang="en-CA" sz="2800" b="0" i="1" dirty="0" smtClean="0">
                        <a:latin typeface="Cambria Math" panose="02040503050406030204" pitchFamily="18" charset="0"/>
                        <a:ea typeface="Cambria Math" panose="02040503050406030204" pitchFamily="18" charset="0"/>
                      </a:rPr>
                      <m:t>𝜑</m:t>
                    </m:r>
                  </m:oMath>
                </a14:m>
                <a:r>
                  <a:rPr lang="el-GR" sz="2800"/>
                  <a:t>(</a:t>
                </a:r>
                <a:r>
                  <a:rPr lang="en-US" sz="2800"/>
                  <a:t>m</a:t>
                </a:r>
                <a:r>
                  <a:rPr lang="el-GR" sz="2800"/>
                  <a:t>)</a:t>
                </a:r>
                <a:endParaRPr lang="en-CA" sz="2800"/>
              </a:p>
              <a:p>
                <a:pPr marL="0" indent="0">
                  <a:buNone/>
                </a:pPr>
                <a:endParaRPr lang="en-CA" sz="2800"/>
              </a:p>
              <a:p>
                <a:pPr marL="0" indent="0">
                  <a:buNone/>
                </a:pPr>
                <a:r>
                  <a:rPr lang="en-CA" sz="2800"/>
                  <a:t>Factorization is hard.</a:t>
                </a:r>
              </a:p>
              <a:p>
                <a:pPr marL="0" indent="0">
                  <a:buNone/>
                </a:pPr>
                <a:r>
                  <a:rPr lang="en-CA" sz="2800"/>
                  <a:t>However, if we know private exponent d, we do not need to find the factor of m.</a:t>
                </a:r>
              </a:p>
            </p:txBody>
          </p:sp>
        </mc:Choice>
        <mc:Fallback xmlns="">
          <p:sp>
            <p:nvSpPr>
              <p:cNvPr id="3" name="Content Placeholder 2">
                <a:extLst>
                  <a:ext uri="{FF2B5EF4-FFF2-40B4-BE49-F238E27FC236}">
                    <a16:creationId xmlns:a16="http://schemas.microsoft.com/office/drawing/2014/main" id="{BEF0C85B-2F03-A74F-46EC-300047E015D7}"/>
                  </a:ext>
                </a:extLst>
              </p:cNvPr>
              <p:cNvSpPr>
                <a:spLocks noGrp="1" noRot="1" noChangeAspect="1" noMove="1" noResize="1" noEditPoints="1" noAdjustHandles="1" noChangeArrowheads="1" noChangeShapeType="1" noTextEdit="1"/>
              </p:cNvSpPr>
              <p:nvPr>
                <p:ph idx="1"/>
              </p:nvPr>
            </p:nvSpPr>
            <p:spPr>
              <a:xfrm>
                <a:off x="1175057" y="2095130"/>
                <a:ext cx="10232749" cy="3704947"/>
              </a:xfrm>
              <a:blipFill>
                <a:blip r:embed="rId2"/>
                <a:stretch>
                  <a:fillRect l="-1251" t="-2801"/>
                </a:stretch>
              </a:blipFill>
            </p:spPr>
            <p:txBody>
              <a:bodyPr/>
              <a:lstStyle/>
              <a:p>
                <a:r>
                  <a:rPr lang="en-US">
                    <a:noFill/>
                  </a:rPr>
                  <a:t> </a:t>
                </a:r>
              </a:p>
            </p:txBody>
          </p:sp>
        </mc:Fallback>
      </mc:AlternateContent>
    </p:spTree>
    <p:extLst>
      <p:ext uri="{BB962C8B-B14F-4D97-AF65-F5344CB8AC3E}">
        <p14:creationId xmlns:p14="http://schemas.microsoft.com/office/powerpoint/2010/main" val="426997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9DF2-E290-9D06-DC19-3B768F257BA6}"/>
              </a:ext>
            </a:extLst>
          </p:cNvPr>
          <p:cNvSpPr>
            <a:spLocks noGrp="1"/>
          </p:cNvSpPr>
          <p:nvPr>
            <p:ph type="title"/>
          </p:nvPr>
        </p:nvSpPr>
        <p:spPr>
          <a:xfrm>
            <a:off x="184274" y="0"/>
            <a:ext cx="7808140" cy="1099457"/>
          </a:xfrm>
        </p:spPr>
        <p:txBody>
          <a:bodyPr anchor="b">
            <a:normAutofit/>
          </a:bodyPr>
          <a:lstStyle/>
          <a:p>
            <a:r>
              <a:rPr lang="en-CA" sz="4000">
                <a:cs typeface="Calibri Light"/>
              </a:rPr>
              <a:t>General Formula to Apply:</a:t>
            </a:r>
          </a:p>
        </p:txBody>
      </p:sp>
      <p:pic>
        <p:nvPicPr>
          <p:cNvPr id="11" name="Content Placeholder 10" descr="A close-up of a math problem&#10;&#10;Description automatically generated">
            <a:extLst>
              <a:ext uri="{FF2B5EF4-FFF2-40B4-BE49-F238E27FC236}">
                <a16:creationId xmlns:a16="http://schemas.microsoft.com/office/drawing/2014/main" id="{03347DEC-E70E-E226-451C-1759283C0B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 r="16026" b="-699"/>
          <a:stretch/>
        </p:blipFill>
        <p:spPr>
          <a:xfrm>
            <a:off x="101719" y="1320143"/>
            <a:ext cx="5624269" cy="3925297"/>
          </a:xfrm>
        </p:spPr>
      </p:pic>
      <p:pic>
        <p:nvPicPr>
          <p:cNvPr id="13" name="Picture 12" descr="A close-up of a math problem&#10;&#10;Description automatically generated">
            <a:extLst>
              <a:ext uri="{FF2B5EF4-FFF2-40B4-BE49-F238E27FC236}">
                <a16:creationId xmlns:a16="http://schemas.microsoft.com/office/drawing/2014/main" id="{49F2400A-D3A8-9616-0EA9-E9B1168482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625" y="1307296"/>
            <a:ext cx="6579656" cy="3938144"/>
          </a:xfrm>
          <a:prstGeom prst="rect">
            <a:avLst/>
          </a:prstGeom>
        </p:spPr>
      </p:pic>
    </p:spTree>
    <p:extLst>
      <p:ext uri="{BB962C8B-B14F-4D97-AF65-F5344CB8AC3E}">
        <p14:creationId xmlns:p14="http://schemas.microsoft.com/office/powerpoint/2010/main" val="178647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D39B-ABD6-4C3C-DF30-10F7A847A6FE}"/>
              </a:ext>
            </a:extLst>
          </p:cNvPr>
          <p:cNvSpPr>
            <a:spLocks noGrp="1"/>
          </p:cNvSpPr>
          <p:nvPr>
            <p:ph type="title"/>
          </p:nvPr>
        </p:nvSpPr>
        <p:spPr>
          <a:xfrm>
            <a:off x="123781" y="0"/>
            <a:ext cx="10131425" cy="1456267"/>
          </a:xfrm>
        </p:spPr>
        <p:txBody>
          <a:bodyPr/>
          <a:lstStyle/>
          <a:p>
            <a:r>
              <a:rPr lang="en-US"/>
              <a:t>Example of Usage</a:t>
            </a:r>
          </a:p>
        </p:txBody>
      </p:sp>
      <p:pic>
        <p:nvPicPr>
          <p:cNvPr id="5" name="Content Placeholder 4" descr="A math equations on a graph paper&#10;&#10;Description automatically generated">
            <a:extLst>
              <a:ext uri="{FF2B5EF4-FFF2-40B4-BE49-F238E27FC236}">
                <a16:creationId xmlns:a16="http://schemas.microsoft.com/office/drawing/2014/main" id="{C64B6E85-3AA6-3AD0-986A-B50860B6F2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780" y="1091671"/>
            <a:ext cx="6194386" cy="4879337"/>
          </a:xfrm>
        </p:spPr>
      </p:pic>
      <p:pic>
        <p:nvPicPr>
          <p:cNvPr id="7" name="Picture 6" descr="A math equations on a graph paper&#10;&#10;Description automatically generated">
            <a:extLst>
              <a:ext uri="{FF2B5EF4-FFF2-40B4-BE49-F238E27FC236}">
                <a16:creationId xmlns:a16="http://schemas.microsoft.com/office/drawing/2014/main" id="{3096B9D1-39CD-8B16-4A60-0872FD331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588" y="1091671"/>
            <a:ext cx="5872631" cy="4879337"/>
          </a:xfrm>
          <a:prstGeom prst="rect">
            <a:avLst/>
          </a:prstGeom>
        </p:spPr>
      </p:pic>
    </p:spTree>
    <p:extLst>
      <p:ext uri="{BB962C8B-B14F-4D97-AF65-F5344CB8AC3E}">
        <p14:creationId xmlns:p14="http://schemas.microsoft.com/office/powerpoint/2010/main" val="267512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DE93A-AA62-A9F2-F082-451C2F0AA4CF}"/>
              </a:ext>
            </a:extLst>
          </p:cNvPr>
          <p:cNvSpPr>
            <a:spLocks noGrp="1"/>
          </p:cNvSpPr>
          <p:nvPr>
            <p:ph type="title"/>
          </p:nvPr>
        </p:nvSpPr>
        <p:spPr>
          <a:xfrm>
            <a:off x="245534" y="0"/>
            <a:ext cx="10131425" cy="1456267"/>
          </a:xfrm>
        </p:spPr>
        <p:txBody>
          <a:bodyPr/>
          <a:lstStyle/>
          <a:p>
            <a:r>
              <a:rPr lang="en-US"/>
              <a:t>How does it accelerate the decryption in RSA</a:t>
            </a:r>
          </a:p>
        </p:txBody>
      </p:sp>
      <p:pic>
        <p:nvPicPr>
          <p:cNvPr id="5" name="Content Placeholder 4" descr="A math equations on a graph paper&#10;&#10;Description automatically generated">
            <a:extLst>
              <a:ext uri="{FF2B5EF4-FFF2-40B4-BE49-F238E27FC236}">
                <a16:creationId xmlns:a16="http://schemas.microsoft.com/office/drawing/2014/main" id="{688666FD-50C0-C1F4-D4CC-01C3772CC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534" y="1320799"/>
            <a:ext cx="4860410" cy="3867161"/>
          </a:xfrm>
        </p:spPr>
      </p:pic>
      <p:pic>
        <p:nvPicPr>
          <p:cNvPr id="7" name="Picture 6" descr="A math equations on a graph paper&#10;&#10;Description automatically generated">
            <a:extLst>
              <a:ext uri="{FF2B5EF4-FFF2-40B4-BE49-F238E27FC236}">
                <a16:creationId xmlns:a16="http://schemas.microsoft.com/office/drawing/2014/main" id="{1EE63BF6-7B5B-0B24-AB43-FEC209694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227" y="1320800"/>
            <a:ext cx="6654239" cy="3867162"/>
          </a:xfrm>
          <a:prstGeom prst="rect">
            <a:avLst/>
          </a:prstGeom>
        </p:spPr>
      </p:pic>
    </p:spTree>
    <p:extLst>
      <p:ext uri="{BB962C8B-B14F-4D97-AF65-F5344CB8AC3E}">
        <p14:creationId xmlns:p14="http://schemas.microsoft.com/office/powerpoint/2010/main" val="219743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DEBF4-BB53-C64B-BE4F-7A884E3D6C0A}"/>
              </a:ext>
            </a:extLst>
          </p:cNvPr>
          <p:cNvSpPr>
            <a:spLocks noGrp="1"/>
          </p:cNvSpPr>
          <p:nvPr>
            <p:ph type="title"/>
          </p:nvPr>
        </p:nvSpPr>
        <p:spPr>
          <a:xfrm>
            <a:off x="3267203" y="2700866"/>
            <a:ext cx="5657594" cy="1456267"/>
          </a:xfrm>
        </p:spPr>
        <p:txBody>
          <a:bodyPr/>
          <a:lstStyle/>
          <a:p>
            <a:r>
              <a:rPr lang="en-CA" dirty="0">
                <a:latin typeface="+mn-lt"/>
              </a:rPr>
              <a:t>Thank you for listening!</a:t>
            </a:r>
          </a:p>
        </p:txBody>
      </p:sp>
    </p:spTree>
    <p:extLst>
      <p:ext uri="{BB962C8B-B14F-4D97-AF65-F5344CB8AC3E}">
        <p14:creationId xmlns:p14="http://schemas.microsoft.com/office/powerpoint/2010/main" val="82408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62DE-864D-8AB3-FF7E-92AB9E42EC5F}"/>
              </a:ext>
            </a:extLst>
          </p:cNvPr>
          <p:cNvSpPr>
            <a:spLocks noGrp="1"/>
          </p:cNvSpPr>
          <p:nvPr>
            <p:ph type="title"/>
          </p:nvPr>
        </p:nvSpPr>
        <p:spPr/>
        <p:txBody>
          <a:bodyPr>
            <a:normAutofit/>
          </a:bodyPr>
          <a:lstStyle/>
          <a:p>
            <a:r>
              <a:rPr lang="en-CA" altLang="zh-CN" sz="4000">
                <a:latin typeface="+mn-lt"/>
              </a:rPr>
              <a:t>Wiener’s </a:t>
            </a:r>
            <a:r>
              <a:rPr lang="en-CA" sz="4000">
                <a:latin typeface="+mn-lt"/>
              </a:rPr>
              <a:t>Theorem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FF4F44-3271-2B67-CB80-1419E91F686B}"/>
                  </a:ext>
                </a:extLst>
              </p:cNvPr>
              <p:cNvSpPr txBox="1"/>
              <p:nvPr/>
            </p:nvSpPr>
            <p:spPr>
              <a:xfrm>
                <a:off x="1393795" y="2429329"/>
                <a:ext cx="8859914" cy="2584747"/>
              </a:xfrm>
              <a:prstGeom prst="rect">
                <a:avLst/>
              </a:prstGeom>
              <a:noFill/>
            </p:spPr>
            <p:txBody>
              <a:bodyPr wrap="square" rtlCol="0">
                <a:spAutoFit/>
              </a:bodyPr>
              <a:lstStyle/>
              <a:p>
                <a:r>
                  <a:rPr lang="en-CA" sz="2800"/>
                  <a:t>Let </a:t>
                </a:r>
                <a14:m>
                  <m:oMath xmlns:m="http://schemas.openxmlformats.org/officeDocument/2006/math">
                    <m:r>
                      <a:rPr lang="en-CA" sz="2800" b="0" i="1" smtClean="0">
                        <a:latin typeface="Cambria Math" panose="02040503050406030204" pitchFamily="18" charset="0"/>
                      </a:rPr>
                      <m:t>𝑚</m:t>
                    </m:r>
                    <m:r>
                      <a:rPr lang="en-CA" sz="2800" b="0" i="1" smtClean="0">
                        <a:latin typeface="Cambria Math" panose="02040503050406030204" pitchFamily="18" charset="0"/>
                      </a:rPr>
                      <m:t>=</m:t>
                    </m:r>
                    <m:r>
                      <a:rPr lang="en-CA" sz="2800" b="0" i="1" smtClean="0">
                        <a:latin typeface="Cambria Math" panose="02040503050406030204" pitchFamily="18" charset="0"/>
                      </a:rPr>
                      <m:t>𝑝</m:t>
                    </m:r>
                    <m:r>
                      <a:rPr lang="en-CA" sz="2800" b="0" i="1" smtClean="0">
                        <a:latin typeface="Cambria Math" panose="02040503050406030204" pitchFamily="18" charset="0"/>
                      </a:rPr>
                      <m:t> ∗</m:t>
                    </m:r>
                    <m:r>
                      <a:rPr lang="en-CA" sz="2800" b="0" i="1" smtClean="0">
                        <a:latin typeface="Cambria Math" panose="02040503050406030204" pitchFamily="18" charset="0"/>
                      </a:rPr>
                      <m:t>𝑞</m:t>
                    </m:r>
                    <m:r>
                      <a:rPr lang="en-CA" sz="2800" b="0" i="1" smtClean="0">
                        <a:latin typeface="Cambria Math" panose="02040503050406030204" pitchFamily="18" charset="0"/>
                      </a:rPr>
                      <m:t> </m:t>
                    </m:r>
                    <m:r>
                      <a:rPr lang="en-CA" sz="2800" b="0" i="0" smtClean="0">
                        <a:latin typeface="Cambria Math" panose="02040503050406030204" pitchFamily="18" charset="0"/>
                      </a:rPr>
                      <m:t> </m:t>
                    </m:r>
                  </m:oMath>
                </a14:m>
                <a:r>
                  <a:rPr lang="en-CA" sz="2800"/>
                  <a:t>with q &lt; p &lt; 2q. </a:t>
                </a:r>
              </a:p>
              <a:p>
                <a:r>
                  <a:rPr lang="en-CA" sz="2800"/>
                  <a:t>Let </a:t>
                </a:r>
                <a14:m>
                  <m:oMath xmlns:m="http://schemas.openxmlformats.org/officeDocument/2006/math">
                    <m:r>
                      <a:rPr lang="en-CA" sz="2800" b="0" i="1" smtClean="0">
                        <a:latin typeface="Cambria Math" panose="02040503050406030204" pitchFamily="18" charset="0"/>
                      </a:rPr>
                      <m:t>𝑑</m:t>
                    </m:r>
                    <m:r>
                      <a:rPr lang="en-CA" sz="2800" b="0" i="1" smtClean="0">
                        <a:latin typeface="Cambria Math" panose="02040503050406030204" pitchFamily="18" charset="0"/>
                      </a:rPr>
                      <m:t>&lt;</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3</m:t>
                        </m:r>
                      </m:den>
                    </m:f>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𝑚</m:t>
                        </m:r>
                      </m:e>
                      <m:sup>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4</m:t>
                            </m:r>
                          </m:den>
                        </m:f>
                      </m:sup>
                    </m:sSup>
                  </m:oMath>
                </a14:m>
                <a:r>
                  <a:rPr lang="en-CA" sz="2800" b="0"/>
                  <a:t> . </a:t>
                </a:r>
              </a:p>
              <a:p>
                <a:r>
                  <a:rPr lang="en-CA" sz="2800" b="0"/>
                  <a:t>Given (</a:t>
                </a:r>
                <a:r>
                  <a:rPr lang="en-US" altLang="zh-CN" sz="2800" b="0"/>
                  <a:t>m, k) with k * d </a:t>
                </a:r>
                <a14:m>
                  <m:oMath xmlns:m="http://schemas.openxmlformats.org/officeDocument/2006/math">
                    <m:r>
                      <a:rPr lang="en-US" altLang="zh-CN" sz="2800" b="0" i="1" dirty="0" smtClean="0">
                        <a:latin typeface="Cambria Math" panose="02040503050406030204" pitchFamily="18" charset="0"/>
                        <a:ea typeface="Cambria Math" panose="02040503050406030204" pitchFamily="18" charset="0"/>
                      </a:rPr>
                      <m:t>≡</m:t>
                    </m:r>
                  </m:oMath>
                </a14:m>
                <a:r>
                  <a:rPr lang="en-US" altLang="zh-CN" sz="2800" b="0"/>
                  <a:t> 1 mod </a:t>
                </a:r>
                <a14:m>
                  <m:oMath xmlns:m="http://schemas.openxmlformats.org/officeDocument/2006/math">
                    <m:r>
                      <a:rPr lang="en-CA" sz="2800" b="0" i="1" dirty="0" smtClean="0">
                        <a:latin typeface="Cambria Math" panose="02040503050406030204" pitchFamily="18" charset="0"/>
                        <a:ea typeface="Cambria Math" panose="02040503050406030204" pitchFamily="18" charset="0"/>
                      </a:rPr>
                      <m:t>𝜑</m:t>
                    </m:r>
                  </m:oMath>
                </a14:m>
                <a:r>
                  <a:rPr lang="en-CA" sz="2800"/>
                  <a:t>(m),</a:t>
                </a:r>
                <a:r>
                  <a:rPr lang="zh-CN" altLang="en-US" sz="2800"/>
                  <a:t> </a:t>
                </a:r>
                <a:r>
                  <a:rPr lang="en-CA" sz="2800"/>
                  <a:t>an attacker can efficiently find d.</a:t>
                </a:r>
                <a:endParaRPr lang="en-CA" sz="2800" b="0"/>
              </a:p>
              <a:p>
                <a:r>
                  <a:rPr lang="en-CA" sz="3200"/>
                  <a:t> </a:t>
                </a:r>
              </a:p>
            </p:txBody>
          </p:sp>
        </mc:Choice>
        <mc:Fallback xmlns="">
          <p:sp>
            <p:nvSpPr>
              <p:cNvPr id="4" name="TextBox 3">
                <a:extLst>
                  <a:ext uri="{FF2B5EF4-FFF2-40B4-BE49-F238E27FC236}">
                    <a16:creationId xmlns:a16="http://schemas.microsoft.com/office/drawing/2014/main" id="{19FF4F44-3271-2B67-CB80-1419E91F686B}"/>
                  </a:ext>
                </a:extLst>
              </p:cNvPr>
              <p:cNvSpPr txBox="1">
                <a:spLocks noRot="1" noChangeAspect="1" noMove="1" noResize="1" noEditPoints="1" noAdjustHandles="1" noChangeArrowheads="1" noChangeShapeType="1" noTextEdit="1"/>
              </p:cNvSpPr>
              <p:nvPr/>
            </p:nvSpPr>
            <p:spPr>
              <a:xfrm>
                <a:off x="1393795" y="2429329"/>
                <a:ext cx="8859914" cy="2584747"/>
              </a:xfrm>
              <a:prstGeom prst="rect">
                <a:avLst/>
              </a:prstGeom>
              <a:blipFill>
                <a:blip r:embed="rId2"/>
                <a:stretch>
                  <a:fillRect l="-1445" t="-2358"/>
                </a:stretch>
              </a:blipFill>
            </p:spPr>
            <p:txBody>
              <a:bodyPr/>
              <a:lstStyle/>
              <a:p>
                <a:r>
                  <a:rPr lang="en-US">
                    <a:noFill/>
                  </a:rPr>
                  <a:t> </a:t>
                </a:r>
              </a:p>
            </p:txBody>
          </p:sp>
        </mc:Fallback>
      </mc:AlternateContent>
    </p:spTree>
    <p:extLst>
      <p:ext uri="{BB962C8B-B14F-4D97-AF65-F5344CB8AC3E}">
        <p14:creationId xmlns:p14="http://schemas.microsoft.com/office/powerpoint/2010/main" val="194948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9DF2-E290-9D06-DC19-3B768F257BA6}"/>
              </a:ext>
            </a:extLst>
          </p:cNvPr>
          <p:cNvSpPr>
            <a:spLocks noGrp="1"/>
          </p:cNvSpPr>
          <p:nvPr>
            <p:ph type="title"/>
          </p:nvPr>
        </p:nvSpPr>
        <p:spPr>
          <a:xfrm>
            <a:off x="965200" y="485207"/>
            <a:ext cx="7808140" cy="1099457"/>
          </a:xfrm>
        </p:spPr>
        <p:txBody>
          <a:bodyPr anchor="b">
            <a:normAutofit/>
          </a:bodyPr>
          <a:lstStyle/>
          <a:p>
            <a:r>
              <a:rPr lang="en-CA" sz="4000">
                <a:latin typeface="+mn-lt"/>
              </a:rPr>
              <a:t>Proof</a:t>
            </a:r>
          </a:p>
        </p:txBody>
      </p:sp>
      <p:sp>
        <p:nvSpPr>
          <p:cNvPr id="3" name="Content Placeholder 2">
            <a:extLst>
              <a:ext uri="{FF2B5EF4-FFF2-40B4-BE49-F238E27FC236}">
                <a16:creationId xmlns:a16="http://schemas.microsoft.com/office/drawing/2014/main" id="{BEF0C85B-2F03-A74F-46EC-300047E015D7}"/>
              </a:ext>
            </a:extLst>
          </p:cNvPr>
          <p:cNvSpPr>
            <a:spLocks noGrp="1"/>
          </p:cNvSpPr>
          <p:nvPr>
            <p:ph idx="1"/>
          </p:nvPr>
        </p:nvSpPr>
        <p:spPr>
          <a:xfrm>
            <a:off x="965200" y="1822473"/>
            <a:ext cx="10442606" cy="1391246"/>
          </a:xfrm>
        </p:spPr>
        <p:txBody>
          <a:bodyPr anchor="t">
            <a:normAutofit/>
          </a:bodyPr>
          <a:lstStyle/>
          <a:p>
            <a:r>
              <a:rPr lang="en-CA" sz="2800"/>
              <a:t>Based on approximations using continued fractions</a:t>
            </a:r>
          </a:p>
          <a:p>
            <a:r>
              <a:rPr lang="en-CA" sz="2800"/>
              <a:t>Only needs a linear-time algorithm for recovering the secret key d</a:t>
            </a:r>
          </a:p>
          <a:p>
            <a:endParaRPr lang="en-CA" sz="280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45F7697-8BBE-79AB-828C-5F17029F1DB7}"/>
                  </a:ext>
                </a:extLst>
              </p:cNvPr>
              <p:cNvSpPr txBox="1">
                <a:spLocks/>
              </p:cNvSpPr>
              <p:nvPr/>
            </p:nvSpPr>
            <p:spPr>
              <a:xfrm>
                <a:off x="2253943" y="3027286"/>
                <a:ext cx="6073312" cy="798990"/>
              </a:xfrm>
              <a:prstGeom prst="rect">
                <a:avLst/>
              </a:prstGeom>
            </p:spPr>
            <p:txBody>
              <a:bodyPr vert="horz" lIns="91440" tIns="45720" rIns="91440" bIns="45720" rtlCol="0" anchor="t">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 xmlns:m="http://schemas.openxmlformats.org/officeDocument/2006/math">
                    <m:d>
                      <m:dPr>
                        <m:begChr m:val="|"/>
                        <m:endChr m:val="|"/>
                        <m:ctrlPr>
                          <a:rPr lang="en-CA" sz="2000" b="0" i="1" smtClean="0">
                            <a:latin typeface="Cambria Math" panose="02040503050406030204" pitchFamily="18" charset="0"/>
                          </a:rPr>
                        </m:ctrlPr>
                      </m:dPr>
                      <m:e>
                        <m:f>
                          <m:fPr>
                            <m:ctrlPr>
                              <a:rPr lang="en-CA" sz="2000" b="0" i="1" smtClean="0">
                                <a:latin typeface="Cambria Math" panose="02040503050406030204" pitchFamily="18" charset="0"/>
                              </a:rPr>
                            </m:ctrlPr>
                          </m:fPr>
                          <m:num>
                            <m:r>
                              <a:rPr lang="en-CA" sz="2000" b="0" i="1" smtClean="0">
                                <a:latin typeface="Cambria Math" panose="02040503050406030204" pitchFamily="18" charset="0"/>
                              </a:rPr>
                              <m:t>𝑘</m:t>
                            </m:r>
                          </m:num>
                          <m:den>
                            <m:r>
                              <a:rPr lang="en-CA" sz="2000" i="1" dirty="0">
                                <a:latin typeface="Cambria Math" panose="02040503050406030204" pitchFamily="18" charset="0"/>
                                <a:ea typeface="Cambria Math" panose="02040503050406030204" pitchFamily="18" charset="0"/>
                              </a:rPr>
                              <m:t>𝜑</m:t>
                            </m:r>
                            <m:r>
                              <m:rPr>
                                <m:nor/>
                              </m:rPr>
                              <a:rPr lang="en-CA" sz="2000" dirty="0"/>
                              <m:t>(</m:t>
                            </m:r>
                            <m:r>
                              <m:rPr>
                                <m:nor/>
                              </m:rPr>
                              <a:rPr lang="en-CA" sz="2000" dirty="0"/>
                              <m:t>m</m:t>
                            </m:r>
                            <m:r>
                              <m:rPr>
                                <m:nor/>
                              </m:rPr>
                              <a:rPr lang="en-CA" sz="2000" dirty="0"/>
                              <m:t>)</m:t>
                            </m:r>
                          </m:den>
                        </m:f>
                        <m:r>
                          <a:rPr lang="en-CA" sz="2000" b="0" i="1" dirty="0" smtClean="0">
                            <a:latin typeface="Cambria Math" panose="02040503050406030204" pitchFamily="18" charset="0"/>
                          </a:rPr>
                          <m:t>−</m:t>
                        </m:r>
                        <m:f>
                          <m:fPr>
                            <m:ctrlPr>
                              <a:rPr lang="en-CA" sz="2000" b="0" i="1" dirty="0" smtClean="0">
                                <a:latin typeface="Cambria Math" panose="02040503050406030204" pitchFamily="18" charset="0"/>
                              </a:rPr>
                            </m:ctrlPr>
                          </m:fPr>
                          <m:num>
                            <m:r>
                              <a:rPr lang="en-CA" sz="2000" b="0" i="1" dirty="0" smtClean="0">
                                <a:latin typeface="Cambria Math" panose="02040503050406030204" pitchFamily="18" charset="0"/>
                              </a:rPr>
                              <m:t>𝑐</m:t>
                            </m:r>
                          </m:num>
                          <m:den>
                            <m:r>
                              <a:rPr lang="en-CA" sz="2000" b="0" i="1" dirty="0" smtClean="0">
                                <a:latin typeface="Cambria Math" panose="02040503050406030204" pitchFamily="18" charset="0"/>
                              </a:rPr>
                              <m:t>𝑑</m:t>
                            </m:r>
                          </m:den>
                        </m:f>
                      </m:e>
                    </m:d>
                    <m:r>
                      <a:rPr lang="en-CA" sz="2000" b="0" i="1" dirty="0" smtClean="0">
                        <a:latin typeface="Cambria Math" panose="02040503050406030204" pitchFamily="18" charset="0"/>
                      </a:rPr>
                      <m:t>=</m:t>
                    </m:r>
                    <m:f>
                      <m:fPr>
                        <m:ctrlPr>
                          <a:rPr lang="en-CA" sz="2000" b="0" i="1" dirty="0" smtClean="0">
                            <a:latin typeface="Cambria Math" panose="02040503050406030204" pitchFamily="18" charset="0"/>
                          </a:rPr>
                        </m:ctrlPr>
                      </m:fPr>
                      <m:num>
                        <m:r>
                          <a:rPr lang="en-CA" sz="2000" b="0" i="1" dirty="0" smtClean="0">
                            <a:latin typeface="Cambria Math" panose="02040503050406030204" pitchFamily="18" charset="0"/>
                          </a:rPr>
                          <m:t>1</m:t>
                        </m:r>
                      </m:num>
                      <m:den>
                        <m:r>
                          <a:rPr lang="en-CA" sz="2000" b="0" i="1" dirty="0" smtClean="0">
                            <a:latin typeface="Cambria Math" panose="02040503050406030204" pitchFamily="18" charset="0"/>
                          </a:rPr>
                          <m:t>𝑑</m:t>
                        </m:r>
                        <m:r>
                          <m:rPr>
                            <m:nor/>
                          </m:rPr>
                          <a:rPr lang="en-CA" sz="2000" b="0" i="0" dirty="0" smtClean="0"/>
                          <m:t> ∗</m:t>
                        </m:r>
                        <m:r>
                          <a:rPr lang="en-CA" sz="2000" i="1" dirty="0">
                            <a:latin typeface="Cambria Math" panose="02040503050406030204" pitchFamily="18" charset="0"/>
                            <a:ea typeface="Cambria Math" panose="02040503050406030204" pitchFamily="18" charset="0"/>
                          </a:rPr>
                          <m:t>𝜑</m:t>
                        </m:r>
                        <m:r>
                          <m:rPr>
                            <m:nor/>
                          </m:rPr>
                          <a:rPr lang="en-CA" sz="2000" dirty="0"/>
                          <m:t>(</m:t>
                        </m:r>
                        <m:r>
                          <m:rPr>
                            <m:nor/>
                          </m:rPr>
                          <a:rPr lang="en-CA" sz="2000" dirty="0"/>
                          <m:t>m</m:t>
                        </m:r>
                        <m:r>
                          <m:rPr>
                            <m:nor/>
                          </m:rPr>
                          <a:rPr lang="en-CA" sz="2000" dirty="0"/>
                          <m:t>)</m:t>
                        </m:r>
                      </m:den>
                    </m:f>
                  </m:oMath>
                </a14:m>
                <a:r>
                  <a:rPr lang="en-CA" sz="2000"/>
                  <a:t>  where k * d - c * </a:t>
                </a:r>
                <a14:m>
                  <m:oMath xmlns:m="http://schemas.openxmlformats.org/officeDocument/2006/math">
                    <m:r>
                      <a:rPr lang="en-CA" sz="2000" i="1" dirty="0">
                        <a:latin typeface="Cambria Math" panose="02040503050406030204" pitchFamily="18" charset="0"/>
                        <a:ea typeface="Cambria Math" panose="02040503050406030204" pitchFamily="18" charset="0"/>
                      </a:rPr>
                      <m:t>𝜑</m:t>
                    </m:r>
                  </m:oMath>
                </a14:m>
                <a:r>
                  <a:rPr lang="en-CA" sz="2000"/>
                  <a:t>(m) = 1</a:t>
                </a:r>
              </a:p>
              <a:p>
                <a:pPr marL="0" indent="0">
                  <a:buNone/>
                </a:pPr>
                <a:endParaRPr lang="en-CA" sz="2000" b="0">
                  <a:ea typeface="Cambria Math" panose="02040503050406030204" pitchFamily="18" charset="0"/>
                </a:endParaRPr>
              </a:p>
              <a:p>
                <a:pPr marL="0" indent="0">
                  <a:buNone/>
                </a:pPr>
                <a:endParaRPr lang="en-CA" sz="2000"/>
              </a:p>
            </p:txBody>
          </p:sp>
        </mc:Choice>
        <mc:Fallback xmlns="">
          <p:sp>
            <p:nvSpPr>
              <p:cNvPr id="4" name="Content Placeholder 2">
                <a:extLst>
                  <a:ext uri="{FF2B5EF4-FFF2-40B4-BE49-F238E27FC236}">
                    <a16:creationId xmlns:a16="http://schemas.microsoft.com/office/drawing/2014/main" id="{F45F7697-8BBE-79AB-828C-5F17029F1DB7}"/>
                  </a:ext>
                </a:extLst>
              </p:cNvPr>
              <p:cNvSpPr txBox="1">
                <a:spLocks noRot="1" noChangeAspect="1" noMove="1" noResize="1" noEditPoints="1" noAdjustHandles="1" noChangeArrowheads="1" noChangeShapeType="1" noTextEdit="1"/>
              </p:cNvSpPr>
              <p:nvPr/>
            </p:nvSpPr>
            <p:spPr>
              <a:xfrm>
                <a:off x="2253943" y="3027286"/>
                <a:ext cx="6073312" cy="7989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3EDB40-F5C4-73E1-FE0B-2438330DB101}"/>
                  </a:ext>
                </a:extLst>
              </p:cNvPr>
              <p:cNvSpPr txBox="1"/>
              <p:nvPr/>
            </p:nvSpPr>
            <p:spPr>
              <a:xfrm>
                <a:off x="1063471" y="5211192"/>
                <a:ext cx="10065057" cy="719941"/>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f>
                      <m:fPr>
                        <m:ctrlPr>
                          <a:rPr lang="en-CA" sz="2800" b="0" i="1" dirty="0" smtClean="0">
                            <a:latin typeface="Cambria Math" panose="02040503050406030204" pitchFamily="18" charset="0"/>
                          </a:rPr>
                        </m:ctrlPr>
                      </m:fPr>
                      <m:num>
                        <m:r>
                          <a:rPr lang="en-CA" sz="2800" b="0" i="1" dirty="0" smtClean="0">
                            <a:latin typeface="Cambria Math" panose="02040503050406030204" pitchFamily="18" charset="0"/>
                          </a:rPr>
                          <m:t>𝑐</m:t>
                        </m:r>
                      </m:num>
                      <m:den>
                        <m:r>
                          <a:rPr lang="en-CA" sz="2800" b="0" i="1" dirty="0" smtClean="0">
                            <a:latin typeface="Cambria Math" panose="02040503050406030204" pitchFamily="18" charset="0"/>
                          </a:rPr>
                          <m:t>𝑑</m:t>
                        </m:r>
                      </m:den>
                    </m:f>
                    <m:r>
                      <a:rPr lang="en-CA" sz="2800" b="0" i="0" dirty="0" smtClean="0">
                        <a:latin typeface="Cambria Math" panose="02040503050406030204" pitchFamily="18" charset="0"/>
                      </a:rPr>
                      <m:t> </m:t>
                    </m:r>
                  </m:oMath>
                </a14:m>
                <a:r>
                  <a:rPr lang="en-CA" sz="2800"/>
                  <a:t>: convergent of the continued fraction expansion of </a:t>
                </a:r>
                <a14:m>
                  <m:oMath xmlns:m="http://schemas.openxmlformats.org/officeDocument/2006/math">
                    <m:f>
                      <m:fPr>
                        <m:ctrlPr>
                          <a:rPr lang="en-CA" sz="2800" i="1">
                            <a:latin typeface="Cambria Math" panose="02040503050406030204" pitchFamily="18" charset="0"/>
                          </a:rPr>
                        </m:ctrlPr>
                      </m:fPr>
                      <m:num>
                        <m:r>
                          <a:rPr lang="en-CA" sz="2800" i="1">
                            <a:latin typeface="Cambria Math" panose="02040503050406030204" pitchFamily="18" charset="0"/>
                          </a:rPr>
                          <m:t>𝑘</m:t>
                        </m:r>
                      </m:num>
                      <m:den>
                        <m:r>
                          <m:rPr>
                            <m:nor/>
                          </m:rPr>
                          <a:rPr lang="en-CA" sz="2800" dirty="0"/>
                          <m:t>m</m:t>
                        </m:r>
                      </m:den>
                    </m:f>
                  </m:oMath>
                </a14:m>
                <a:endParaRPr lang="en-CA" sz="2800"/>
              </a:p>
            </p:txBody>
          </p:sp>
        </mc:Choice>
        <mc:Fallback xmlns="">
          <p:sp>
            <p:nvSpPr>
              <p:cNvPr id="6" name="TextBox 5">
                <a:extLst>
                  <a:ext uri="{FF2B5EF4-FFF2-40B4-BE49-F238E27FC236}">
                    <a16:creationId xmlns:a16="http://schemas.microsoft.com/office/drawing/2014/main" id="{A53EDB40-F5C4-73E1-FE0B-2438330DB101}"/>
                  </a:ext>
                </a:extLst>
              </p:cNvPr>
              <p:cNvSpPr txBox="1">
                <a:spLocks noRot="1" noChangeAspect="1" noMove="1" noResize="1" noEditPoints="1" noAdjustHandles="1" noChangeArrowheads="1" noChangeShapeType="1" noTextEdit="1"/>
              </p:cNvSpPr>
              <p:nvPr/>
            </p:nvSpPr>
            <p:spPr>
              <a:xfrm>
                <a:off x="1063471" y="5211192"/>
                <a:ext cx="10065057" cy="719941"/>
              </a:xfrm>
              <a:prstGeom prst="rect">
                <a:avLst/>
              </a:prstGeom>
              <a:blipFill>
                <a:blip r:embed="rId3"/>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E3EEF7-FA92-C7B3-EA49-0585B1D73816}"/>
                  </a:ext>
                </a:extLst>
              </p:cNvPr>
              <p:cNvSpPr txBox="1"/>
              <p:nvPr/>
            </p:nvSpPr>
            <p:spPr>
              <a:xfrm>
                <a:off x="2253943" y="3698312"/>
                <a:ext cx="6800297" cy="882421"/>
              </a:xfrm>
              <a:prstGeom prst="rect">
                <a:avLst/>
              </a:prstGeom>
              <a:noFill/>
            </p:spPr>
            <p:txBody>
              <a:bodyPr wrap="square" rtlCol="0">
                <a:spAutoFit/>
              </a:bodyPr>
              <a:lstStyle/>
              <a:p>
                <a:r>
                  <a:rPr lang="en-CA" sz="2000"/>
                  <a:t>By approximating m and replace </a:t>
                </a:r>
                <a14:m>
                  <m:oMath xmlns:m="http://schemas.openxmlformats.org/officeDocument/2006/math">
                    <m:r>
                      <a:rPr lang="en-CA" sz="2000" i="1" dirty="0">
                        <a:latin typeface="Cambria Math" panose="02040503050406030204" pitchFamily="18" charset="0"/>
                        <a:ea typeface="Cambria Math" panose="02040503050406030204" pitchFamily="18" charset="0"/>
                      </a:rPr>
                      <m:t>𝜑</m:t>
                    </m:r>
                  </m:oMath>
                </a14:m>
                <a:r>
                  <a:rPr lang="en-CA" sz="2000"/>
                  <a:t>(m), </a:t>
                </a:r>
                <a14:m>
                  <m:oMath xmlns:m="http://schemas.openxmlformats.org/officeDocument/2006/math">
                    <m:d>
                      <m:dPr>
                        <m:begChr m:val="|"/>
                        <m:endChr m:val="|"/>
                        <m:ctrlPr>
                          <a:rPr lang="en-CA" sz="2000" b="0" i="1" smtClean="0">
                            <a:latin typeface="Cambria Math" panose="02040503050406030204" pitchFamily="18" charset="0"/>
                          </a:rPr>
                        </m:ctrlPr>
                      </m:dPr>
                      <m:e>
                        <m:f>
                          <m:fPr>
                            <m:ctrlPr>
                              <a:rPr lang="en-CA" sz="2000" b="0" i="1" smtClean="0">
                                <a:latin typeface="Cambria Math" panose="02040503050406030204" pitchFamily="18" charset="0"/>
                              </a:rPr>
                            </m:ctrlPr>
                          </m:fPr>
                          <m:num>
                            <m:r>
                              <a:rPr lang="en-CA" sz="2000" b="0" i="1" smtClean="0">
                                <a:latin typeface="Cambria Math" panose="02040503050406030204" pitchFamily="18" charset="0"/>
                              </a:rPr>
                              <m:t>𝑘</m:t>
                            </m:r>
                          </m:num>
                          <m:den>
                            <m:r>
                              <m:rPr>
                                <m:nor/>
                              </m:rPr>
                              <a:rPr lang="en-CA" sz="2000" dirty="0"/>
                              <m:t>m</m:t>
                            </m:r>
                          </m:den>
                        </m:f>
                        <m:r>
                          <a:rPr lang="en-CA" sz="2000" b="0" i="1" dirty="0" smtClean="0">
                            <a:latin typeface="Cambria Math" panose="02040503050406030204" pitchFamily="18" charset="0"/>
                          </a:rPr>
                          <m:t>−</m:t>
                        </m:r>
                        <m:f>
                          <m:fPr>
                            <m:ctrlPr>
                              <a:rPr lang="en-CA" sz="2000" b="0" i="1" dirty="0" smtClean="0">
                                <a:latin typeface="Cambria Math" panose="02040503050406030204" pitchFamily="18" charset="0"/>
                              </a:rPr>
                            </m:ctrlPr>
                          </m:fPr>
                          <m:num>
                            <m:r>
                              <a:rPr lang="en-CA" sz="2000" b="0" i="1" dirty="0" smtClean="0">
                                <a:latin typeface="Cambria Math" panose="02040503050406030204" pitchFamily="18" charset="0"/>
                              </a:rPr>
                              <m:t>𝑐</m:t>
                            </m:r>
                          </m:num>
                          <m:den>
                            <m:r>
                              <a:rPr lang="en-CA" sz="2000" b="0" i="1" dirty="0" smtClean="0">
                                <a:latin typeface="Cambria Math" panose="02040503050406030204" pitchFamily="18" charset="0"/>
                              </a:rPr>
                              <m:t>𝑑</m:t>
                            </m:r>
                          </m:den>
                        </m:f>
                      </m:e>
                    </m:d>
                    <m:r>
                      <a:rPr lang="en-CA" sz="2000" i="1" dirty="0">
                        <a:latin typeface="Cambria Math" panose="02040503050406030204" pitchFamily="18" charset="0"/>
                        <a:ea typeface="Cambria Math" panose="02040503050406030204" pitchFamily="18" charset="0"/>
                      </a:rPr>
                      <m:t>≤</m:t>
                    </m:r>
                    <m:f>
                      <m:fPr>
                        <m:ctrlPr>
                          <a:rPr lang="en-CA" sz="2000" b="0" i="1" dirty="0" smtClean="0">
                            <a:latin typeface="Cambria Math" panose="02040503050406030204" pitchFamily="18" charset="0"/>
                          </a:rPr>
                        </m:ctrlPr>
                      </m:fPr>
                      <m:num>
                        <m:r>
                          <a:rPr lang="en-CA" sz="2000" b="0" i="1" dirty="0" smtClean="0">
                            <a:latin typeface="Cambria Math" panose="02040503050406030204" pitchFamily="18" charset="0"/>
                          </a:rPr>
                          <m:t>3</m:t>
                        </m:r>
                        <m:r>
                          <a:rPr lang="en-CA" sz="2000" b="0" i="1" dirty="0" smtClean="0">
                            <a:latin typeface="Cambria Math" panose="02040503050406030204" pitchFamily="18" charset="0"/>
                          </a:rPr>
                          <m:t>𝑐</m:t>
                        </m:r>
                      </m:num>
                      <m:den>
                        <m:r>
                          <a:rPr lang="en-CA" sz="2000" b="0" i="1" dirty="0" smtClean="0">
                            <a:latin typeface="Cambria Math" panose="02040503050406030204" pitchFamily="18" charset="0"/>
                          </a:rPr>
                          <m:t>𝑑</m:t>
                        </m:r>
                        <m:r>
                          <a:rPr lang="en-CA" sz="2000" b="0" i="1" dirty="0" smtClean="0">
                            <a:latin typeface="Cambria Math" panose="02040503050406030204" pitchFamily="18" charset="0"/>
                          </a:rPr>
                          <m:t> </m:t>
                        </m:r>
                        <m:rad>
                          <m:radPr>
                            <m:degHide m:val="on"/>
                            <m:ctrlPr>
                              <a:rPr lang="en-CA" sz="2000" b="0" i="1" dirty="0" smtClean="0">
                                <a:latin typeface="Cambria Math" panose="02040503050406030204" pitchFamily="18" charset="0"/>
                              </a:rPr>
                            </m:ctrlPr>
                          </m:radPr>
                          <m:deg/>
                          <m:e>
                            <m:r>
                              <a:rPr lang="en-CA" sz="2000" b="0" i="1" dirty="0" smtClean="0">
                                <a:latin typeface="Cambria Math" panose="02040503050406030204" pitchFamily="18" charset="0"/>
                              </a:rPr>
                              <m:t>𝑚</m:t>
                            </m:r>
                          </m:e>
                        </m:rad>
                      </m:den>
                    </m:f>
                  </m:oMath>
                </a14:m>
                <a:endParaRPr lang="en-CA" sz="2000" b="0">
                  <a:latin typeface="Cambria Math" panose="02040503050406030204" pitchFamily="18" charset="0"/>
                </a:endParaRPr>
              </a:p>
              <a:p>
                <a:pPr marL="0" indent="0">
                  <a:buNone/>
                </a:pPr>
                <a:endParaRPr lang="en-CA" sz="2000"/>
              </a:p>
            </p:txBody>
          </p:sp>
        </mc:Choice>
        <mc:Fallback xmlns="">
          <p:sp>
            <p:nvSpPr>
              <p:cNvPr id="7" name="TextBox 6">
                <a:extLst>
                  <a:ext uri="{FF2B5EF4-FFF2-40B4-BE49-F238E27FC236}">
                    <a16:creationId xmlns:a16="http://schemas.microsoft.com/office/drawing/2014/main" id="{45E3EEF7-FA92-C7B3-EA49-0585B1D73816}"/>
                  </a:ext>
                </a:extLst>
              </p:cNvPr>
              <p:cNvSpPr txBox="1">
                <a:spLocks noRot="1" noChangeAspect="1" noMove="1" noResize="1" noEditPoints="1" noAdjustHandles="1" noChangeArrowheads="1" noChangeShapeType="1" noTextEdit="1"/>
              </p:cNvSpPr>
              <p:nvPr/>
            </p:nvSpPr>
            <p:spPr>
              <a:xfrm>
                <a:off x="2253943" y="3698312"/>
                <a:ext cx="6800297" cy="882421"/>
              </a:xfrm>
              <a:prstGeom prst="rect">
                <a:avLst/>
              </a:prstGeom>
              <a:blipFill>
                <a:blip r:embed="rId4"/>
                <a:stretch>
                  <a:fillRect l="-9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3CCC44-DD8D-4997-A069-E04547EE9F76}"/>
                  </a:ext>
                </a:extLst>
              </p:cNvPr>
              <p:cNvSpPr txBox="1"/>
              <p:nvPr/>
            </p:nvSpPr>
            <p:spPr>
              <a:xfrm>
                <a:off x="3018408" y="4311014"/>
                <a:ext cx="3959441" cy="8480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2000" b="0" i="1" smtClean="0">
                              <a:latin typeface="Cambria Math" panose="02040503050406030204" pitchFamily="18" charset="0"/>
                            </a:rPr>
                          </m:ctrlPr>
                        </m:dPr>
                        <m:e>
                          <m:f>
                            <m:fPr>
                              <m:ctrlPr>
                                <a:rPr lang="en-CA" sz="2000" b="0" i="1" smtClean="0">
                                  <a:latin typeface="Cambria Math" panose="02040503050406030204" pitchFamily="18" charset="0"/>
                                </a:rPr>
                              </m:ctrlPr>
                            </m:fPr>
                            <m:num>
                              <m:r>
                                <a:rPr lang="en-CA" sz="2000" b="0" i="1" smtClean="0">
                                  <a:latin typeface="Cambria Math" panose="02040503050406030204" pitchFamily="18" charset="0"/>
                                </a:rPr>
                                <m:t>𝑘</m:t>
                              </m:r>
                            </m:num>
                            <m:den>
                              <m:r>
                                <m:rPr>
                                  <m:nor/>
                                </m:rPr>
                                <a:rPr lang="en-CA" sz="2000" dirty="0"/>
                                <m:t>m</m:t>
                              </m:r>
                            </m:den>
                          </m:f>
                          <m:r>
                            <a:rPr lang="en-CA" sz="2000" b="0" i="1" dirty="0" smtClean="0">
                              <a:latin typeface="Cambria Math" panose="02040503050406030204" pitchFamily="18" charset="0"/>
                            </a:rPr>
                            <m:t>−</m:t>
                          </m:r>
                          <m:f>
                            <m:fPr>
                              <m:ctrlPr>
                                <a:rPr lang="en-CA" sz="2000" b="0" i="1" dirty="0" smtClean="0">
                                  <a:latin typeface="Cambria Math" panose="02040503050406030204" pitchFamily="18" charset="0"/>
                                </a:rPr>
                              </m:ctrlPr>
                            </m:fPr>
                            <m:num>
                              <m:r>
                                <a:rPr lang="en-CA" sz="2000" b="0" i="1" dirty="0" smtClean="0">
                                  <a:latin typeface="Cambria Math" panose="02040503050406030204" pitchFamily="18" charset="0"/>
                                </a:rPr>
                                <m:t>𝑐</m:t>
                              </m:r>
                            </m:num>
                            <m:den>
                              <m:r>
                                <a:rPr lang="en-CA" sz="2000" b="0" i="1" dirty="0" smtClean="0">
                                  <a:latin typeface="Cambria Math" panose="02040503050406030204" pitchFamily="18" charset="0"/>
                                </a:rPr>
                                <m:t>𝑑</m:t>
                              </m:r>
                            </m:den>
                          </m:f>
                        </m:e>
                      </m:d>
                      <m:r>
                        <a:rPr lang="en-CA" sz="2000" b="0" i="1" dirty="0" smtClean="0">
                          <a:latin typeface="Cambria Math" panose="02040503050406030204" pitchFamily="18" charset="0"/>
                        </a:rPr>
                        <m:t> </m:t>
                      </m:r>
                      <m:r>
                        <a:rPr lang="en-CA" sz="2000" b="0" i="1" dirty="0" smtClean="0">
                          <a:latin typeface="Cambria Math" panose="02040503050406030204" pitchFamily="18" charset="0"/>
                          <a:ea typeface="Cambria Math" panose="02040503050406030204" pitchFamily="18" charset="0"/>
                        </a:rPr>
                        <m:t>≤</m:t>
                      </m:r>
                      <m:f>
                        <m:fPr>
                          <m:ctrlPr>
                            <a:rPr lang="en-CA" sz="2000" b="0" i="1" dirty="0" smtClean="0">
                              <a:latin typeface="Cambria Math" panose="02040503050406030204" pitchFamily="18" charset="0"/>
                              <a:ea typeface="Cambria Math" panose="02040503050406030204" pitchFamily="18" charset="0"/>
                            </a:rPr>
                          </m:ctrlPr>
                        </m:fPr>
                        <m:num>
                          <m:r>
                            <a:rPr lang="en-CA" sz="2000" b="0" i="1" dirty="0" smtClean="0">
                              <a:latin typeface="Cambria Math" panose="02040503050406030204" pitchFamily="18" charset="0"/>
                              <a:ea typeface="Cambria Math" panose="02040503050406030204" pitchFamily="18" charset="0"/>
                            </a:rPr>
                            <m:t>1</m:t>
                          </m:r>
                        </m:num>
                        <m:den>
                          <m:r>
                            <a:rPr lang="en-CA" sz="2000" b="0" i="1" dirty="0" smtClean="0">
                              <a:latin typeface="Cambria Math" panose="02040503050406030204" pitchFamily="18" charset="0"/>
                              <a:ea typeface="Cambria Math" panose="02040503050406030204" pitchFamily="18" charset="0"/>
                            </a:rPr>
                            <m:t>𝑑</m:t>
                          </m:r>
                          <m:r>
                            <a:rPr lang="en-CA" sz="2000" b="0" i="1" dirty="0" smtClean="0">
                              <a:latin typeface="Cambria Math" panose="02040503050406030204" pitchFamily="18" charset="0"/>
                              <a:ea typeface="Cambria Math" panose="02040503050406030204" pitchFamily="18" charset="0"/>
                            </a:rPr>
                            <m:t> ∗</m:t>
                          </m:r>
                          <m:sSup>
                            <m:sSupPr>
                              <m:ctrlPr>
                                <a:rPr lang="en-CA" sz="2000" b="0" i="1" dirty="0" smtClean="0">
                                  <a:latin typeface="Cambria Math" panose="02040503050406030204" pitchFamily="18" charset="0"/>
                                  <a:ea typeface="Cambria Math" panose="02040503050406030204" pitchFamily="18" charset="0"/>
                                </a:rPr>
                              </m:ctrlPr>
                            </m:sSupPr>
                            <m:e>
                              <m:r>
                                <a:rPr lang="en-CA" sz="2000" b="0" i="1" dirty="0" smtClean="0">
                                  <a:latin typeface="Cambria Math" panose="02040503050406030204" pitchFamily="18" charset="0"/>
                                  <a:ea typeface="Cambria Math" panose="02040503050406030204" pitchFamily="18" charset="0"/>
                                </a:rPr>
                                <m:t>𝑚</m:t>
                              </m:r>
                            </m:e>
                            <m:sup>
                              <m:f>
                                <m:fPr>
                                  <m:ctrlPr>
                                    <a:rPr lang="en-CA" sz="2000" b="0" i="1" dirty="0" smtClean="0">
                                      <a:latin typeface="Cambria Math" panose="02040503050406030204" pitchFamily="18" charset="0"/>
                                      <a:ea typeface="Cambria Math" panose="02040503050406030204" pitchFamily="18" charset="0"/>
                                    </a:rPr>
                                  </m:ctrlPr>
                                </m:fPr>
                                <m:num>
                                  <m:r>
                                    <a:rPr lang="en-CA" sz="2000" b="0" i="1" dirty="0" smtClean="0">
                                      <a:latin typeface="Cambria Math" panose="02040503050406030204" pitchFamily="18" charset="0"/>
                                      <a:ea typeface="Cambria Math" panose="02040503050406030204" pitchFamily="18" charset="0"/>
                                    </a:rPr>
                                    <m:t>1</m:t>
                                  </m:r>
                                </m:num>
                                <m:den>
                                  <m:r>
                                    <a:rPr lang="en-CA" sz="2000" b="0" i="1" dirty="0" smtClean="0">
                                      <a:latin typeface="Cambria Math" panose="02040503050406030204" pitchFamily="18" charset="0"/>
                                      <a:ea typeface="Cambria Math" panose="02040503050406030204" pitchFamily="18" charset="0"/>
                                    </a:rPr>
                                    <m:t>4</m:t>
                                  </m:r>
                                </m:den>
                              </m:f>
                            </m:sup>
                          </m:sSup>
                        </m:den>
                      </m:f>
                      <m:r>
                        <a:rPr lang="en-CA" sz="2000" b="0" i="1" dirty="0" smtClean="0">
                          <a:latin typeface="Cambria Math" panose="02040503050406030204" pitchFamily="18" charset="0"/>
                          <a:ea typeface="Cambria Math" panose="02040503050406030204" pitchFamily="18" charset="0"/>
                        </a:rPr>
                        <m:t>&lt;</m:t>
                      </m:r>
                      <m:f>
                        <m:fPr>
                          <m:ctrlPr>
                            <a:rPr lang="en-CA" sz="2000" b="0" i="1" dirty="0" smtClean="0">
                              <a:latin typeface="Cambria Math" panose="02040503050406030204" pitchFamily="18" charset="0"/>
                              <a:ea typeface="Cambria Math" panose="02040503050406030204" pitchFamily="18" charset="0"/>
                            </a:rPr>
                          </m:ctrlPr>
                        </m:fPr>
                        <m:num>
                          <m:r>
                            <a:rPr lang="en-CA" sz="2000" b="0" i="1" dirty="0" smtClean="0">
                              <a:latin typeface="Cambria Math" panose="02040503050406030204" pitchFamily="18" charset="0"/>
                              <a:ea typeface="Cambria Math" panose="02040503050406030204" pitchFamily="18" charset="0"/>
                            </a:rPr>
                            <m:t>1</m:t>
                          </m:r>
                        </m:num>
                        <m:den>
                          <m:r>
                            <a:rPr lang="en-CA" sz="2000" b="0" i="1" dirty="0" smtClean="0">
                              <a:latin typeface="Cambria Math" panose="02040503050406030204" pitchFamily="18" charset="0"/>
                              <a:ea typeface="Cambria Math" panose="02040503050406030204" pitchFamily="18" charset="0"/>
                            </a:rPr>
                            <m:t>2</m:t>
                          </m:r>
                          <m:sSup>
                            <m:sSupPr>
                              <m:ctrlPr>
                                <a:rPr lang="en-CA" sz="2000" b="0" i="1" dirty="0" smtClean="0">
                                  <a:latin typeface="Cambria Math" panose="02040503050406030204" pitchFamily="18" charset="0"/>
                                  <a:ea typeface="Cambria Math" panose="02040503050406030204" pitchFamily="18" charset="0"/>
                                </a:rPr>
                              </m:ctrlPr>
                            </m:sSupPr>
                            <m:e>
                              <m:r>
                                <a:rPr lang="en-CA" sz="2000" b="0" i="1" dirty="0" smtClean="0">
                                  <a:latin typeface="Cambria Math" panose="02040503050406030204" pitchFamily="18" charset="0"/>
                                  <a:ea typeface="Cambria Math" panose="02040503050406030204" pitchFamily="18" charset="0"/>
                                </a:rPr>
                                <m:t>𝑑</m:t>
                              </m:r>
                            </m:e>
                            <m:sup>
                              <m:r>
                                <a:rPr lang="en-CA" sz="2000" b="0" i="1" dirty="0" smtClean="0">
                                  <a:latin typeface="Cambria Math" panose="02040503050406030204" pitchFamily="18" charset="0"/>
                                  <a:ea typeface="Cambria Math" panose="02040503050406030204" pitchFamily="18" charset="0"/>
                                </a:rPr>
                                <m:t>2</m:t>
                              </m:r>
                            </m:sup>
                          </m:sSup>
                        </m:den>
                      </m:f>
                    </m:oMath>
                  </m:oMathPara>
                </a14:m>
                <a:endParaRPr lang="en-CA" sz="2000"/>
              </a:p>
            </p:txBody>
          </p:sp>
        </mc:Choice>
        <mc:Fallback xmlns="">
          <p:sp>
            <p:nvSpPr>
              <p:cNvPr id="9" name="TextBox 8">
                <a:extLst>
                  <a:ext uri="{FF2B5EF4-FFF2-40B4-BE49-F238E27FC236}">
                    <a16:creationId xmlns:a16="http://schemas.microsoft.com/office/drawing/2014/main" id="{E53CCC44-DD8D-4997-A069-E04547EE9F76}"/>
                  </a:ext>
                </a:extLst>
              </p:cNvPr>
              <p:cNvSpPr txBox="1">
                <a:spLocks noRot="1" noChangeAspect="1" noMove="1" noResize="1" noEditPoints="1" noAdjustHandles="1" noChangeArrowheads="1" noChangeShapeType="1" noTextEdit="1"/>
              </p:cNvSpPr>
              <p:nvPr/>
            </p:nvSpPr>
            <p:spPr>
              <a:xfrm>
                <a:off x="3018408" y="4311014"/>
                <a:ext cx="3959441" cy="84805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790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76B33-4DB7-55D2-9E63-31FEC047AAC3}"/>
              </a:ext>
            </a:extLst>
          </p:cNvPr>
          <p:cNvSpPr>
            <a:spLocks noGrp="1"/>
          </p:cNvSpPr>
          <p:nvPr>
            <p:ph type="title"/>
          </p:nvPr>
        </p:nvSpPr>
        <p:spPr>
          <a:xfrm>
            <a:off x="614780" y="254493"/>
            <a:ext cx="10131425" cy="1456267"/>
          </a:xfrm>
        </p:spPr>
        <p:txBody>
          <a:bodyPr>
            <a:normAutofit/>
          </a:bodyPr>
          <a:lstStyle/>
          <a:p>
            <a:r>
              <a:rPr lang="en-CA" sz="4000">
                <a:latin typeface="+mn-lt"/>
              </a:rPr>
              <a:t>Some important observations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B41F7E-69B9-2F4F-7254-57B053763DA3}"/>
                  </a:ext>
                </a:extLst>
              </p:cNvPr>
              <p:cNvSpPr>
                <a:spLocks noGrp="1"/>
              </p:cNvSpPr>
              <p:nvPr>
                <p:ph idx="1"/>
              </p:nvPr>
            </p:nvSpPr>
            <p:spPr>
              <a:xfrm>
                <a:off x="1030287" y="1995996"/>
                <a:ext cx="10131425" cy="4216893"/>
              </a:xfrm>
            </p:spPr>
            <p:txBody>
              <a:bodyPr>
                <a:noAutofit/>
              </a:bodyPr>
              <a:lstStyle/>
              <a:p>
                <a:pPr marL="0" indent="0">
                  <a:buNone/>
                </a:pPr>
                <a:r>
                  <a:rPr lang="en-CA" sz="2800">
                    <a:ea typeface="Cambria Math" panose="02040503050406030204" pitchFamily="18" charset="0"/>
                  </a:rPr>
                  <a:t>When m is large:</a:t>
                </a:r>
                <a:endParaRPr lang="en-CA" sz="2800" b="0">
                  <a:ea typeface="Cambria Math" panose="02040503050406030204" pitchFamily="18" charset="0"/>
                </a:endParaRPr>
              </a:p>
              <a:p>
                <a:pPr marL="0" indent="0">
                  <a:buNone/>
                </a:pPr>
                <a:r>
                  <a:rPr lang="en-CA" sz="2800" b="0">
                    <a:ea typeface="Cambria Math" panose="02040503050406030204" pitchFamily="18" charset="0"/>
                  </a:rPr>
                  <a:t>	</a:t>
                </a:r>
                <a14:m>
                  <m:oMath xmlns:m="http://schemas.openxmlformats.org/officeDocument/2006/math">
                    <m:r>
                      <a:rPr lang="en-CA" sz="2800" b="0" i="1" dirty="0" smtClean="0">
                        <a:latin typeface="Cambria Math" panose="02040503050406030204" pitchFamily="18" charset="0"/>
                        <a:ea typeface="Cambria Math" panose="02040503050406030204" pitchFamily="18" charset="0"/>
                      </a:rPr>
                      <m:t>𝜑</m:t>
                    </m:r>
                  </m:oMath>
                </a14:m>
                <a:r>
                  <a:rPr lang="el-GR" sz="2800"/>
                  <a:t>(</a:t>
                </a:r>
                <a:r>
                  <a:rPr lang="en-US" sz="2800"/>
                  <a:t>m</a:t>
                </a:r>
                <a:r>
                  <a:rPr lang="el-GR" sz="2800"/>
                  <a:t>)</a:t>
                </a:r>
                <a:r>
                  <a:rPr lang="en-CA" sz="2800"/>
                  <a:t> = (p-1)(q-1) = </a:t>
                </a:r>
                <a:r>
                  <a:rPr lang="en-CA" sz="2800" err="1"/>
                  <a:t>pq</a:t>
                </a:r>
                <a:r>
                  <a:rPr lang="en-CA" sz="2800"/>
                  <a:t> – (</a:t>
                </a:r>
                <a:r>
                  <a:rPr lang="en-CA" sz="2800" dirty="0" err="1"/>
                  <a:t>p+q</a:t>
                </a:r>
                <a:r>
                  <a:rPr lang="en-CA" sz="2800"/>
                  <a:t>) + 1 </a:t>
                </a:r>
                <a14:m>
                  <m:oMath xmlns:m="http://schemas.openxmlformats.org/officeDocument/2006/math">
                    <m:r>
                      <a:rPr lang="en-CA" sz="2800" i="1" smtClean="0">
                        <a:latin typeface="Cambria Math" panose="02040503050406030204" pitchFamily="18" charset="0"/>
                        <a:ea typeface="Cambria Math" panose="02040503050406030204" pitchFamily="18" charset="0"/>
                      </a:rPr>
                      <m:t>≈</m:t>
                    </m:r>
                  </m:oMath>
                </a14:m>
                <a:r>
                  <a:rPr lang="en-CA" sz="2800"/>
                  <a:t> m</a:t>
                </a:r>
              </a:p>
              <a:p>
                <a:pPr marL="0" indent="0">
                  <a:buNone/>
                </a:pPr>
                <a:endParaRPr lang="en-CA" sz="2800"/>
              </a:p>
              <a:p>
                <a:pPr marL="0" indent="0">
                  <a:buNone/>
                </a:pPr>
                <a:r>
                  <a:rPr lang="en-CA" sz="2800"/>
                  <a:t>From </a:t>
                </a:r>
                <a:r>
                  <a:rPr lang="en-CA" sz="2800" err="1"/>
                  <a:t>kd</a:t>
                </a:r>
                <a:r>
                  <a:rPr lang="en-CA" sz="2800"/>
                  <a:t> = 1 (mod </a:t>
                </a:r>
                <a14:m>
                  <m:oMath xmlns:m="http://schemas.openxmlformats.org/officeDocument/2006/math">
                    <m:r>
                      <a:rPr lang="en-CA" sz="2800" b="0" i="1" dirty="0" smtClean="0">
                        <a:latin typeface="Cambria Math" panose="02040503050406030204" pitchFamily="18" charset="0"/>
                        <a:ea typeface="Cambria Math" panose="02040503050406030204" pitchFamily="18" charset="0"/>
                      </a:rPr>
                      <m:t>𝜑</m:t>
                    </m:r>
                  </m:oMath>
                </a14:m>
                <a:r>
                  <a:rPr lang="el-GR" sz="2800"/>
                  <a:t>(</a:t>
                </a:r>
                <a:r>
                  <a:rPr lang="en-US" sz="2800"/>
                  <a:t>m</a:t>
                </a:r>
                <a:r>
                  <a:rPr lang="el-GR" sz="2800"/>
                  <a:t>)</a:t>
                </a:r>
                <a:r>
                  <a:rPr lang="en-CA" sz="2800"/>
                  <a:t>):</a:t>
                </a:r>
              </a:p>
              <a:p>
                <a:pPr marL="0" indent="0">
                  <a:buNone/>
                </a:pPr>
                <a:r>
                  <a:rPr lang="en-CA" sz="2800"/>
                  <a:t>There exists an integer k such that</a:t>
                </a:r>
              </a:p>
              <a:p>
                <a:pPr marL="0" indent="0">
                  <a:buNone/>
                </a:pPr>
                <a:r>
                  <a:rPr lang="en-CA" sz="2800"/>
                  <a:t>	</a:t>
                </a:r>
                <a:r>
                  <a:rPr lang="en-CA" sz="2800" err="1"/>
                  <a:t>kd</a:t>
                </a:r>
                <a:r>
                  <a:rPr lang="en-CA" sz="2800"/>
                  <a:t> - c</a:t>
                </a:r>
                <a:r>
                  <a:rPr lang="en-CA" sz="2800" b="0">
                    <a:ea typeface="Cambria Math" panose="02040503050406030204" pitchFamily="18" charset="0"/>
                  </a:rPr>
                  <a:t> </a:t>
                </a:r>
                <a14:m>
                  <m:oMath xmlns:m="http://schemas.openxmlformats.org/officeDocument/2006/math">
                    <m:r>
                      <a:rPr lang="en-CA" sz="2800" b="0" i="1" dirty="0" smtClean="0">
                        <a:latin typeface="Cambria Math" panose="02040503050406030204" pitchFamily="18" charset="0"/>
                        <a:ea typeface="Cambria Math" panose="02040503050406030204" pitchFamily="18" charset="0"/>
                      </a:rPr>
                      <m:t>𝜑</m:t>
                    </m:r>
                  </m:oMath>
                </a14:m>
                <a:r>
                  <a:rPr lang="el-GR" sz="2800"/>
                  <a:t>(</a:t>
                </a:r>
                <a:r>
                  <a:rPr lang="en-US" sz="2800"/>
                  <a:t>m</a:t>
                </a:r>
                <a:r>
                  <a:rPr lang="el-GR" sz="2800"/>
                  <a:t>)</a:t>
                </a:r>
                <a:r>
                  <a:rPr lang="en-CA" sz="2800"/>
                  <a:t> = 1</a:t>
                </a:r>
              </a:p>
              <a:p>
                <a:pPr marL="0" indent="0">
                  <a:buNone/>
                </a:pPr>
                <a:r>
                  <a:rPr lang="en-CA" sz="2800">
                    <a:solidFill>
                      <a:schemeClr val="tx1"/>
                    </a:solidFill>
                  </a:rPr>
                  <a:t>	</a:t>
                </a:r>
                <a14:m>
                  <m:oMath xmlns:m="http://schemas.openxmlformats.org/officeDocument/2006/math">
                    <m:f>
                      <m:fPr>
                        <m:ctrlPr>
                          <a:rPr lang="en-CA"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𝑘</m:t>
                        </m:r>
                      </m:num>
                      <m:den>
                        <m:r>
                          <a:rPr lang="en-CA" sz="2800" i="1" smtClean="0">
                            <a:solidFill>
                              <a:schemeClr val="tx1"/>
                            </a:solidFill>
                            <a:latin typeface="Cambria Math" panose="02040503050406030204" pitchFamily="18" charset="0"/>
                          </a:rPr>
                          <m:t>𝜑</m:t>
                        </m:r>
                        <m:d>
                          <m:dPr>
                            <m:ctrlPr>
                              <a:rPr lang="en-CA" sz="280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𝑚</m:t>
                            </m:r>
                          </m:e>
                        </m:d>
                      </m:den>
                    </m:f>
                    <m:r>
                      <a:rPr lang="en-CA" sz="2800" i="1" smtClean="0">
                        <a:solidFill>
                          <a:schemeClr val="tx1"/>
                        </a:solidFill>
                        <a:latin typeface="Cambria Math" panose="02040503050406030204" pitchFamily="18" charset="0"/>
                      </a:rPr>
                      <m:t>−</m:t>
                    </m:r>
                    <m:f>
                      <m:fPr>
                        <m:ctrlPr>
                          <a:rPr lang="en-CA"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𝑐</m:t>
                        </m:r>
                      </m:num>
                      <m:den>
                        <m:r>
                          <a:rPr lang="en-CA" sz="2800" i="1" smtClean="0">
                            <a:solidFill>
                              <a:schemeClr val="tx1"/>
                            </a:solidFill>
                            <a:latin typeface="Cambria Math" panose="02040503050406030204" pitchFamily="18" charset="0"/>
                          </a:rPr>
                          <m:t>𝑑</m:t>
                        </m:r>
                      </m:den>
                    </m:f>
                    <m:r>
                      <a:rPr lang="en-CA" sz="2800" i="1" smtClean="0">
                        <a:solidFill>
                          <a:schemeClr val="tx1"/>
                        </a:solidFill>
                        <a:latin typeface="Cambria Math" panose="02040503050406030204" pitchFamily="18" charset="0"/>
                      </a:rPr>
                      <m:t>=</m:t>
                    </m:r>
                    <m:f>
                      <m:fPr>
                        <m:ctrlPr>
                          <a:rPr lang="en-CA" sz="2800" i="1" smtClean="0">
                            <a:solidFill>
                              <a:schemeClr val="tx1"/>
                            </a:solidFill>
                            <a:latin typeface="Cambria Math" panose="02040503050406030204" pitchFamily="18" charset="0"/>
                          </a:rPr>
                        </m:ctrlPr>
                      </m:fPr>
                      <m:num>
                        <m:r>
                          <a:rPr lang="en-CA" sz="2800" i="1" smtClean="0">
                            <a:solidFill>
                              <a:schemeClr val="tx1"/>
                            </a:solidFill>
                            <a:latin typeface="Cambria Math" panose="02040503050406030204" pitchFamily="18" charset="0"/>
                          </a:rPr>
                          <m:t>1</m:t>
                        </m:r>
                      </m:num>
                      <m:den>
                        <m:r>
                          <a:rPr lang="en-CA" sz="2800" i="1" smtClean="0">
                            <a:solidFill>
                              <a:schemeClr val="tx1"/>
                            </a:solidFill>
                            <a:latin typeface="Cambria Math" panose="02040503050406030204" pitchFamily="18" charset="0"/>
                          </a:rPr>
                          <m:t>𝑑</m:t>
                        </m:r>
                        <m:r>
                          <a:rPr lang="en-CA" sz="2800" i="1" smtClean="0">
                            <a:solidFill>
                              <a:schemeClr val="tx1"/>
                            </a:solidFill>
                            <a:latin typeface="Cambria Math" panose="02040503050406030204" pitchFamily="18" charset="0"/>
                          </a:rPr>
                          <m:t>𝜑</m:t>
                        </m:r>
                        <m:d>
                          <m:dPr>
                            <m:ctrlPr>
                              <a:rPr lang="en-CA" sz="280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𝑚</m:t>
                            </m:r>
                          </m:e>
                        </m:d>
                      </m:den>
                    </m:f>
                  </m:oMath>
                </a14:m>
                <a:r>
                  <a:rPr lang="en-CA" sz="2800">
                    <a:solidFill>
                      <a:schemeClr val="tx1"/>
                    </a:solidFill>
                  </a:rPr>
                  <a:t> Since N is very large, </a:t>
                </a:r>
                <a14:m>
                  <m:oMath xmlns:m="http://schemas.openxmlformats.org/officeDocument/2006/math">
                    <m:r>
                      <a:rPr lang="en-CA" sz="2800" i="1" dirty="0">
                        <a:solidFill>
                          <a:schemeClr val="tx1"/>
                        </a:solidFill>
                        <a:latin typeface="Cambria Math" panose="02040503050406030204" pitchFamily="18" charset="0"/>
                        <a:ea typeface="Cambria Math" panose="02040503050406030204" pitchFamily="18" charset="0"/>
                      </a:rPr>
                      <m:t>𝜑</m:t>
                    </m:r>
                  </m:oMath>
                </a14:m>
                <a:r>
                  <a:rPr lang="el-GR" sz="2800">
                    <a:solidFill>
                      <a:schemeClr val="tx1"/>
                    </a:solidFill>
                  </a:rPr>
                  <a:t>(</a:t>
                </a:r>
                <a:r>
                  <a:rPr lang="en-US" sz="2800">
                    <a:solidFill>
                      <a:schemeClr val="tx1"/>
                    </a:solidFill>
                  </a:rPr>
                  <a:t>m</a:t>
                </a:r>
                <a:r>
                  <a:rPr lang="el-GR" sz="2800">
                    <a:solidFill>
                      <a:schemeClr val="tx1"/>
                    </a:solidFill>
                  </a:rPr>
                  <a:t>)</a:t>
                </a:r>
                <a:r>
                  <a:rPr lang="en-CA" sz="2800">
                    <a:solidFill>
                      <a:schemeClr val="tx1"/>
                    </a:solidFill>
                  </a:rPr>
                  <a:t> is also very large </a:t>
                </a:r>
              </a:p>
              <a:p>
                <a:pPr marL="0" indent="0">
                  <a:buNone/>
                </a:pPr>
                <a:r>
                  <a:rPr lang="en-CA" sz="2800">
                    <a:solidFill>
                      <a:schemeClr val="tx1"/>
                    </a:solidFill>
                  </a:rPr>
                  <a:t>	</a:t>
                </a:r>
                <a14:m>
                  <m:oMath xmlns:m="http://schemas.openxmlformats.org/officeDocument/2006/math">
                    <m:f>
                      <m:fPr>
                        <m:ctrlPr>
                          <a:rPr lang="en-CA"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𝑘</m:t>
                        </m:r>
                      </m:num>
                      <m:den>
                        <m:r>
                          <a:rPr lang="en-US" sz="2800" b="0" i="1" smtClean="0">
                            <a:solidFill>
                              <a:schemeClr val="tx1"/>
                            </a:solidFill>
                            <a:latin typeface="Cambria Math" panose="02040503050406030204" pitchFamily="18" charset="0"/>
                          </a:rPr>
                          <m:t>𝑚</m:t>
                        </m:r>
                      </m:den>
                    </m:f>
                    <m:r>
                      <a:rPr lang="en-CA" sz="2800" i="1" smtClean="0">
                        <a:solidFill>
                          <a:schemeClr val="tx1"/>
                        </a:solidFill>
                        <a:latin typeface="Cambria Math" panose="02040503050406030204" pitchFamily="18" charset="0"/>
                      </a:rPr>
                      <m:t>≈</m:t>
                    </m:r>
                    <m:f>
                      <m:fPr>
                        <m:ctrlPr>
                          <a:rPr lang="en-CA"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𝑐</m:t>
                        </m:r>
                      </m:num>
                      <m:den>
                        <m:r>
                          <a:rPr lang="en-CA" sz="2800" i="1" smtClean="0">
                            <a:solidFill>
                              <a:schemeClr val="tx1"/>
                            </a:solidFill>
                            <a:latin typeface="Cambria Math" panose="02040503050406030204" pitchFamily="18" charset="0"/>
                          </a:rPr>
                          <m:t>𝑑</m:t>
                        </m:r>
                      </m:den>
                    </m:f>
                  </m:oMath>
                </a14:m>
                <a:endParaRPr lang="en-CA" sz="2800">
                  <a:solidFill>
                    <a:schemeClr val="tx1"/>
                  </a:solidFill>
                </a:endParaRPr>
              </a:p>
            </p:txBody>
          </p:sp>
        </mc:Choice>
        <mc:Fallback xmlns="">
          <p:sp>
            <p:nvSpPr>
              <p:cNvPr id="3" name="Content Placeholder 2">
                <a:extLst>
                  <a:ext uri="{FF2B5EF4-FFF2-40B4-BE49-F238E27FC236}">
                    <a16:creationId xmlns:a16="http://schemas.microsoft.com/office/drawing/2014/main" id="{4AB41F7E-69B9-2F4F-7254-57B053763DA3}"/>
                  </a:ext>
                </a:extLst>
              </p:cNvPr>
              <p:cNvSpPr>
                <a:spLocks noGrp="1" noRot="1" noChangeAspect="1" noMove="1" noResize="1" noEditPoints="1" noAdjustHandles="1" noChangeArrowheads="1" noChangeShapeType="1" noTextEdit="1"/>
              </p:cNvSpPr>
              <p:nvPr>
                <p:ph idx="1"/>
              </p:nvPr>
            </p:nvSpPr>
            <p:spPr>
              <a:xfrm>
                <a:off x="1030287" y="1995996"/>
                <a:ext cx="10131425" cy="4216893"/>
              </a:xfrm>
              <a:blipFill>
                <a:blip r:embed="rId2"/>
                <a:stretch>
                  <a:fillRect l="-1203" t="-8526" b="-6069"/>
                </a:stretch>
              </a:blipFill>
            </p:spPr>
            <p:txBody>
              <a:bodyPr/>
              <a:lstStyle/>
              <a:p>
                <a:r>
                  <a:rPr lang="en-CA">
                    <a:noFill/>
                  </a:rPr>
                  <a:t> </a:t>
                </a:r>
              </a:p>
            </p:txBody>
          </p:sp>
        </mc:Fallback>
      </mc:AlternateContent>
    </p:spTree>
    <p:extLst>
      <p:ext uri="{BB962C8B-B14F-4D97-AF65-F5344CB8AC3E}">
        <p14:creationId xmlns:p14="http://schemas.microsoft.com/office/powerpoint/2010/main" val="86590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B76B33-4DB7-55D2-9E63-31FEC047AAC3}"/>
                  </a:ext>
                </a:extLst>
              </p:cNvPr>
              <p:cNvSpPr>
                <a:spLocks noGrp="1"/>
              </p:cNvSpPr>
              <p:nvPr>
                <p:ph type="title"/>
              </p:nvPr>
            </p:nvSpPr>
            <p:spPr/>
            <p:txBody>
              <a:bodyPr>
                <a:normAutofit/>
              </a:bodyPr>
              <a:lstStyle/>
              <a:p>
                <a:r>
                  <a:rPr lang="en-CA" sz="4000">
                    <a:latin typeface="+mn-lt"/>
                  </a:rPr>
                  <a:t>Finding </a:t>
                </a:r>
                <a14:m>
                  <m:oMath xmlns:m="http://schemas.openxmlformats.org/officeDocument/2006/math">
                    <m:f>
                      <m:fPr>
                        <m:ctrlPr>
                          <a:rPr lang="en-CA" sz="400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𝑘</m:t>
                        </m:r>
                      </m:num>
                      <m:den>
                        <m:r>
                          <a:rPr lang="en-US" sz="4000" b="0" i="1" smtClean="0">
                            <a:solidFill>
                              <a:schemeClr val="tx1"/>
                            </a:solidFill>
                            <a:latin typeface="Cambria Math" panose="02040503050406030204" pitchFamily="18" charset="0"/>
                          </a:rPr>
                          <m:t>𝑚</m:t>
                        </m:r>
                      </m:den>
                    </m:f>
                  </m:oMath>
                </a14:m>
                <a:endParaRPr lang="en-CA" sz="4000">
                  <a:latin typeface="+mn-lt"/>
                </a:endParaRPr>
              </a:p>
            </p:txBody>
          </p:sp>
        </mc:Choice>
        <mc:Fallback xmlns="">
          <p:sp>
            <p:nvSpPr>
              <p:cNvPr id="2" name="Title 1">
                <a:extLst>
                  <a:ext uri="{FF2B5EF4-FFF2-40B4-BE49-F238E27FC236}">
                    <a16:creationId xmlns:a16="http://schemas.microsoft.com/office/drawing/2014/main" id="{33B76B33-4DB7-55D2-9E63-31FEC047AAC3}"/>
                  </a:ext>
                </a:extLst>
              </p:cNvPr>
              <p:cNvSpPr>
                <a:spLocks noGrp="1" noRot="1" noChangeAspect="1" noMove="1" noResize="1" noEditPoints="1" noAdjustHandles="1" noChangeArrowheads="1" noChangeShapeType="1" noTextEdit="1"/>
              </p:cNvSpPr>
              <p:nvPr>
                <p:ph type="title"/>
              </p:nvPr>
            </p:nvSpPr>
            <p:spPr>
              <a:blipFill>
                <a:blip r:embed="rId2"/>
                <a:stretch>
                  <a:fillRect l="-2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B41F7E-69B9-2F4F-7254-57B053763DA3}"/>
                  </a:ext>
                </a:extLst>
              </p:cNvPr>
              <p:cNvSpPr>
                <a:spLocks noGrp="1"/>
              </p:cNvSpPr>
              <p:nvPr>
                <p:ph idx="1"/>
              </p:nvPr>
            </p:nvSpPr>
            <p:spPr>
              <a:xfrm>
                <a:off x="1030287" y="2301865"/>
                <a:ext cx="10131425" cy="3649133"/>
              </a:xfrm>
            </p:spPr>
            <p:txBody>
              <a:bodyPr>
                <a:normAutofit/>
              </a:bodyPr>
              <a:lstStyle/>
              <a:p>
                <a:pPr marL="0" indent="0">
                  <a:buNone/>
                </a:pPr>
                <a:r>
                  <a:rPr lang="en-CA" sz="2800">
                    <a:solidFill>
                      <a:schemeClr val="tx1"/>
                    </a:solidFill>
                  </a:rPr>
                  <a:t>Use continued fractions to find a set of convergent</a:t>
                </a:r>
                <a14:m>
                  <m:oMath xmlns:m="http://schemas.openxmlformats.org/officeDocument/2006/math">
                    <m:r>
                      <a:rPr lang="en-CA" sz="2800" b="0" i="0" smtClean="0">
                        <a:solidFill>
                          <a:schemeClr val="tx1"/>
                        </a:solidFill>
                        <a:latin typeface="Cambria Math" panose="02040503050406030204" pitchFamily="18" charset="0"/>
                      </a:rPr>
                      <m:t> </m:t>
                    </m:r>
                    <m:f>
                      <m:fPr>
                        <m:ctrlPr>
                          <a:rPr lang="en-CA"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𝑐</m:t>
                        </m:r>
                      </m:num>
                      <m:den>
                        <m:r>
                          <a:rPr lang="en-CA" sz="2800" i="1" smtClean="0">
                            <a:solidFill>
                              <a:schemeClr val="tx1"/>
                            </a:solidFill>
                            <a:latin typeface="Cambria Math" panose="02040503050406030204" pitchFamily="18" charset="0"/>
                          </a:rPr>
                          <m:t>𝑑</m:t>
                        </m:r>
                      </m:den>
                    </m:f>
                  </m:oMath>
                </a14:m>
                <a:r>
                  <a:rPr lang="en-CA" sz="2800">
                    <a:solidFill>
                      <a:schemeClr val="tx1"/>
                    </a:solidFill>
                  </a:rPr>
                  <a:t>  that approximate </a:t>
                </a:r>
                <a14:m>
                  <m:oMath xmlns:m="http://schemas.openxmlformats.org/officeDocument/2006/math">
                    <m:f>
                      <m:fPr>
                        <m:ctrlPr>
                          <a:rPr lang="en-CA"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𝑘</m:t>
                        </m:r>
                      </m:num>
                      <m:den>
                        <m:r>
                          <a:rPr lang="en-US" sz="2800" b="0" i="1" smtClean="0">
                            <a:solidFill>
                              <a:schemeClr val="tx1"/>
                            </a:solidFill>
                            <a:latin typeface="Cambria Math" panose="02040503050406030204" pitchFamily="18" charset="0"/>
                          </a:rPr>
                          <m:t>𝑚</m:t>
                        </m:r>
                      </m:den>
                    </m:f>
                  </m:oMath>
                </a14:m>
                <a:endParaRPr lang="en-CA" sz="2800">
                  <a:solidFill>
                    <a:schemeClr val="tx1"/>
                  </a:solidFill>
                </a:endParaRPr>
              </a:p>
              <a:p>
                <a:pPr marL="0" indent="0">
                  <a:buNone/>
                </a:pPr>
                <a:endParaRPr lang="en-CA" sz="2800">
                  <a:solidFill>
                    <a:schemeClr val="tx1"/>
                  </a:solidFill>
                </a:endParaRPr>
              </a:p>
              <a:p>
                <a:pPr marL="0" indent="0">
                  <a:buNone/>
                </a:pPr>
                <a:r>
                  <a:rPr lang="en-CA" sz="2800">
                    <a:solidFill>
                      <a:schemeClr val="tx1"/>
                    </a:solidFill>
                  </a:rPr>
                  <a:t>Convergent: approximation of a number using continued fraction</a:t>
                </a:r>
              </a:p>
              <a:p>
                <a:pPr marL="0" indent="0">
                  <a:buNone/>
                </a:pPr>
                <a:r>
                  <a:rPr lang="en-CA" sz="2800">
                    <a:solidFill>
                      <a:schemeClr val="tx1"/>
                    </a:solidFill>
                  </a:rPr>
                  <a:t>To find the convergent, we should first write the fraction as a continued fraction</a:t>
                </a:r>
              </a:p>
              <a:p>
                <a:pPr marL="0" indent="0">
                  <a:buNone/>
                </a:pPr>
                <a:endParaRPr lang="en-CA" sz="2800">
                  <a:solidFill>
                    <a:schemeClr val="tx1"/>
                  </a:solidFill>
                </a:endParaRPr>
              </a:p>
            </p:txBody>
          </p:sp>
        </mc:Choice>
        <mc:Fallback xmlns="">
          <p:sp>
            <p:nvSpPr>
              <p:cNvPr id="3" name="Content Placeholder 2">
                <a:extLst>
                  <a:ext uri="{FF2B5EF4-FFF2-40B4-BE49-F238E27FC236}">
                    <a16:creationId xmlns:a16="http://schemas.microsoft.com/office/drawing/2014/main" id="{4AB41F7E-69B9-2F4F-7254-57B053763DA3}"/>
                  </a:ext>
                </a:extLst>
              </p:cNvPr>
              <p:cNvSpPr>
                <a:spLocks noGrp="1" noRot="1" noChangeAspect="1" noMove="1" noResize="1" noEditPoints="1" noAdjustHandles="1" noChangeArrowheads="1" noChangeShapeType="1" noTextEdit="1"/>
              </p:cNvSpPr>
              <p:nvPr>
                <p:ph idx="1"/>
              </p:nvPr>
            </p:nvSpPr>
            <p:spPr>
              <a:xfrm>
                <a:off x="1030287" y="2301865"/>
                <a:ext cx="10131425" cy="3649133"/>
              </a:xfrm>
              <a:blipFill>
                <a:blip r:embed="rId3"/>
                <a:stretch>
                  <a:fillRect l="-1203" t="-3846"/>
                </a:stretch>
              </a:blipFill>
            </p:spPr>
            <p:txBody>
              <a:bodyPr/>
              <a:lstStyle/>
              <a:p>
                <a:r>
                  <a:rPr lang="en-US">
                    <a:noFill/>
                  </a:rPr>
                  <a:t> </a:t>
                </a:r>
              </a:p>
            </p:txBody>
          </p:sp>
        </mc:Fallback>
      </mc:AlternateContent>
    </p:spTree>
    <p:extLst>
      <p:ext uri="{BB962C8B-B14F-4D97-AF65-F5344CB8AC3E}">
        <p14:creationId xmlns:p14="http://schemas.microsoft.com/office/powerpoint/2010/main" val="227269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6E55F-95D6-38F0-8FF9-426F8C535246}"/>
              </a:ext>
            </a:extLst>
          </p:cNvPr>
          <p:cNvSpPr>
            <a:spLocks noGrp="1"/>
          </p:cNvSpPr>
          <p:nvPr>
            <p:ph type="title"/>
          </p:nvPr>
        </p:nvSpPr>
        <p:spPr/>
        <p:txBody>
          <a:bodyPr/>
          <a:lstStyle/>
          <a:p>
            <a:r>
              <a:rPr lang="en-CA">
                <a:latin typeface="+mn-lt"/>
              </a:rPr>
              <a:t>Some remarks about the convergent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27E1FE-B9B6-E46D-B29E-0F36B67B5E45}"/>
                  </a:ext>
                </a:extLst>
              </p:cNvPr>
              <p:cNvSpPr>
                <a:spLocks noGrp="1"/>
              </p:cNvSpPr>
              <p:nvPr>
                <p:ph idx="1"/>
              </p:nvPr>
            </p:nvSpPr>
            <p:spPr>
              <a:xfrm>
                <a:off x="685801" y="2328498"/>
                <a:ext cx="10131425" cy="3649133"/>
              </a:xfrm>
            </p:spPr>
            <p:txBody>
              <a:bodyPr>
                <a:noAutofit/>
              </a:bodyPr>
              <a:lstStyle/>
              <a:p>
                <a:pPr marL="0" indent="0">
                  <a:buNone/>
                </a:pPr>
                <a:r>
                  <a:rPr lang="en-CA" sz="2800">
                    <a:solidFill>
                      <a:schemeClr val="tx1"/>
                    </a:solidFill>
                  </a:rPr>
                  <a:t>Since </a:t>
                </a:r>
                <a:r>
                  <a:rPr lang="en-CA" sz="2800" err="1">
                    <a:solidFill>
                      <a:schemeClr val="tx1"/>
                    </a:solidFill>
                  </a:rPr>
                  <a:t>kd</a:t>
                </a:r>
                <a:r>
                  <a:rPr lang="en-CA" sz="2800">
                    <a:solidFill>
                      <a:schemeClr val="tx1"/>
                    </a:solidFill>
                  </a:rPr>
                  <a:t> </a:t>
                </a:r>
                <a14:m>
                  <m:oMath xmlns:m="http://schemas.openxmlformats.org/officeDocument/2006/math">
                    <m:r>
                      <a:rPr lang="en-CA" sz="2800" i="1" smtClean="0">
                        <a:solidFill>
                          <a:schemeClr val="tx1"/>
                        </a:solidFill>
                        <a:latin typeface="Cambria Math" panose="02040503050406030204" pitchFamily="18" charset="0"/>
                        <a:ea typeface="Cambria Math" panose="02040503050406030204" pitchFamily="18" charset="0"/>
                      </a:rPr>
                      <m:t>≡</m:t>
                    </m:r>
                  </m:oMath>
                </a14:m>
                <a:r>
                  <a:rPr lang="en-CA" sz="2800">
                    <a:solidFill>
                      <a:schemeClr val="tx1"/>
                    </a:solidFill>
                  </a:rPr>
                  <a:t> 1 mod </a:t>
                </a:r>
                <a14:m>
                  <m:oMath xmlns:m="http://schemas.openxmlformats.org/officeDocument/2006/math">
                    <m:r>
                      <a:rPr lang="en-CA" sz="2800" i="1" dirty="0">
                        <a:solidFill>
                          <a:schemeClr val="tx1"/>
                        </a:solidFill>
                        <a:latin typeface="Cambria Math" panose="02040503050406030204" pitchFamily="18" charset="0"/>
                        <a:ea typeface="Cambria Math" panose="02040503050406030204" pitchFamily="18" charset="0"/>
                      </a:rPr>
                      <m:t>𝜑</m:t>
                    </m:r>
                  </m:oMath>
                </a14:m>
                <a:r>
                  <a:rPr lang="el-GR" sz="2800">
                    <a:solidFill>
                      <a:schemeClr val="tx1"/>
                    </a:solidFill>
                  </a:rPr>
                  <a:t>(</a:t>
                </a:r>
                <a:r>
                  <a:rPr lang="en-US" sz="2800">
                    <a:solidFill>
                      <a:schemeClr val="tx1"/>
                    </a:solidFill>
                  </a:rPr>
                  <a:t>m</a:t>
                </a:r>
                <a:r>
                  <a:rPr lang="el-GR" sz="2800">
                    <a:solidFill>
                      <a:schemeClr val="tx1"/>
                    </a:solidFill>
                  </a:rPr>
                  <a:t>)</a:t>
                </a:r>
                <a:r>
                  <a:rPr lang="en-CA" sz="2800">
                    <a:solidFill>
                      <a:schemeClr val="tx1"/>
                    </a:solidFill>
                  </a:rPr>
                  <a:t> and </a:t>
                </a:r>
                <a14:m>
                  <m:oMath xmlns:m="http://schemas.openxmlformats.org/officeDocument/2006/math">
                    <m:r>
                      <a:rPr lang="en-CA" sz="2800" i="1" dirty="0">
                        <a:solidFill>
                          <a:schemeClr val="tx1"/>
                        </a:solidFill>
                        <a:latin typeface="Cambria Math" panose="02040503050406030204" pitchFamily="18" charset="0"/>
                        <a:ea typeface="Cambria Math" panose="02040503050406030204" pitchFamily="18" charset="0"/>
                      </a:rPr>
                      <m:t>𝜑</m:t>
                    </m:r>
                  </m:oMath>
                </a14:m>
                <a:r>
                  <a:rPr lang="el-GR" sz="2800">
                    <a:solidFill>
                      <a:schemeClr val="tx1"/>
                    </a:solidFill>
                  </a:rPr>
                  <a:t>(</a:t>
                </a:r>
                <a:r>
                  <a:rPr lang="en-US" sz="2800">
                    <a:solidFill>
                      <a:schemeClr val="tx1"/>
                    </a:solidFill>
                  </a:rPr>
                  <a:t>m</a:t>
                </a:r>
                <a:r>
                  <a:rPr lang="el-GR" sz="2800">
                    <a:solidFill>
                      <a:schemeClr val="tx1"/>
                    </a:solidFill>
                  </a:rPr>
                  <a:t>)</a:t>
                </a:r>
                <a:r>
                  <a:rPr lang="en-CA" sz="2800">
                    <a:solidFill>
                      <a:schemeClr val="tx1"/>
                    </a:solidFill>
                  </a:rPr>
                  <a:t> is the product of two even numbers, </a:t>
                </a:r>
                <a14:m>
                  <m:oMath xmlns:m="http://schemas.openxmlformats.org/officeDocument/2006/math">
                    <m:r>
                      <a:rPr lang="en-CA" sz="2800" i="1" dirty="0">
                        <a:solidFill>
                          <a:schemeClr val="tx1"/>
                        </a:solidFill>
                        <a:latin typeface="Cambria Math" panose="02040503050406030204" pitchFamily="18" charset="0"/>
                        <a:ea typeface="Cambria Math" panose="02040503050406030204" pitchFamily="18" charset="0"/>
                      </a:rPr>
                      <m:t>𝜑</m:t>
                    </m:r>
                  </m:oMath>
                </a14:m>
                <a:r>
                  <a:rPr lang="el-GR" sz="2800">
                    <a:solidFill>
                      <a:schemeClr val="tx1"/>
                    </a:solidFill>
                  </a:rPr>
                  <a:t>(</a:t>
                </a:r>
                <a:r>
                  <a:rPr lang="en-US" sz="2800">
                    <a:solidFill>
                      <a:schemeClr val="tx1"/>
                    </a:solidFill>
                  </a:rPr>
                  <a:t>m</a:t>
                </a:r>
                <a:r>
                  <a:rPr lang="el-GR" sz="2800">
                    <a:solidFill>
                      <a:schemeClr val="tx1"/>
                    </a:solidFill>
                  </a:rPr>
                  <a:t>)</a:t>
                </a:r>
                <a:r>
                  <a:rPr lang="en-CA" sz="2800">
                    <a:solidFill>
                      <a:schemeClr val="tx1"/>
                    </a:solidFill>
                  </a:rPr>
                  <a:t> is</a:t>
                </a:r>
                <a:r>
                  <a:rPr lang="el-GR" sz="2800">
                    <a:solidFill>
                      <a:schemeClr val="tx1"/>
                    </a:solidFill>
                  </a:rPr>
                  <a:t> </a:t>
                </a:r>
                <a:r>
                  <a:rPr lang="en-CA" sz="2800">
                    <a:solidFill>
                      <a:schemeClr val="tx1"/>
                    </a:solidFill>
                  </a:rPr>
                  <a:t>even and both k and d are odd</a:t>
                </a:r>
              </a:p>
              <a:p>
                <a:pPr>
                  <a:buFont typeface="Wingdings" panose="05000000000000000000" pitchFamily="2" charset="2"/>
                  <a:buChar char="è"/>
                </a:pPr>
                <a:r>
                  <a:rPr lang="en-CA" sz="2800">
                    <a:solidFill>
                      <a:schemeClr val="tx1"/>
                    </a:solidFill>
                  </a:rPr>
                  <a:t>If we find a convergent with even d, this convergent is not the one we look for</a:t>
                </a:r>
              </a:p>
              <a:p>
                <a:pPr>
                  <a:buFont typeface="Wingdings" panose="05000000000000000000" pitchFamily="2" charset="2"/>
                  <a:buChar char="è"/>
                </a:pPr>
                <a:endParaRPr lang="en-CA" sz="2800">
                  <a:solidFill>
                    <a:schemeClr val="tx1"/>
                  </a:solidFill>
                </a:endParaRPr>
              </a:p>
              <a:p>
                <a:pPr marL="0" indent="0">
                  <a:buNone/>
                </a:pPr>
                <a:r>
                  <a:rPr lang="en-CA" sz="2800">
                    <a:solidFill>
                      <a:schemeClr val="tx1"/>
                    </a:solidFill>
                  </a:rPr>
                  <a:t>Since </a:t>
                </a:r>
                <a14:m>
                  <m:oMath xmlns:m="http://schemas.openxmlformats.org/officeDocument/2006/math">
                    <m:r>
                      <a:rPr lang="en-CA" sz="2800" b="0" i="1" dirty="0" smtClean="0">
                        <a:solidFill>
                          <a:schemeClr val="tx1"/>
                        </a:solidFill>
                        <a:latin typeface="Cambria Math" panose="02040503050406030204" pitchFamily="18" charset="0"/>
                        <a:ea typeface="Cambria Math" panose="02040503050406030204" pitchFamily="18" charset="0"/>
                      </a:rPr>
                      <m:t>𝜑</m:t>
                    </m:r>
                  </m:oMath>
                </a14:m>
                <a:r>
                  <a:rPr lang="el-GR" sz="2800">
                    <a:solidFill>
                      <a:schemeClr val="tx1"/>
                    </a:solidFill>
                  </a:rPr>
                  <a:t>(</a:t>
                </a:r>
                <a:r>
                  <a:rPr lang="en-US" sz="2800">
                    <a:solidFill>
                      <a:schemeClr val="tx1"/>
                    </a:solidFill>
                  </a:rPr>
                  <a:t>m</a:t>
                </a:r>
                <a:r>
                  <a:rPr lang="el-GR" sz="2800">
                    <a:solidFill>
                      <a:schemeClr val="tx1"/>
                    </a:solidFill>
                  </a:rPr>
                  <a:t>)</a:t>
                </a:r>
                <a:r>
                  <a:rPr lang="en-CA" sz="2800">
                    <a:solidFill>
                      <a:schemeClr val="tx1"/>
                    </a:solidFill>
                  </a:rPr>
                  <a:t> is an integer, and </a:t>
                </a:r>
                <a:r>
                  <a:rPr lang="en-CA" sz="2800" err="1">
                    <a:solidFill>
                      <a:schemeClr val="tx1"/>
                    </a:solidFill>
                  </a:rPr>
                  <a:t>kd</a:t>
                </a:r>
                <a:r>
                  <a:rPr lang="en-CA" sz="2800">
                    <a:solidFill>
                      <a:schemeClr val="tx1"/>
                    </a:solidFill>
                  </a:rPr>
                  <a:t> - c</a:t>
                </a:r>
                <a:r>
                  <a:rPr lang="en-CA" sz="2800">
                    <a:solidFill>
                      <a:schemeClr val="tx1"/>
                    </a:solidFill>
                    <a:ea typeface="Cambria Math" panose="02040503050406030204" pitchFamily="18" charset="0"/>
                  </a:rPr>
                  <a:t> </a:t>
                </a:r>
                <a14:m>
                  <m:oMath xmlns:m="http://schemas.openxmlformats.org/officeDocument/2006/math">
                    <m:r>
                      <a:rPr lang="en-CA" sz="2800" i="1" dirty="0">
                        <a:solidFill>
                          <a:schemeClr val="tx1"/>
                        </a:solidFill>
                        <a:latin typeface="Cambria Math" panose="02040503050406030204" pitchFamily="18" charset="0"/>
                        <a:ea typeface="Cambria Math" panose="02040503050406030204" pitchFamily="18" charset="0"/>
                      </a:rPr>
                      <m:t>𝜑</m:t>
                    </m:r>
                  </m:oMath>
                </a14:m>
                <a:r>
                  <a:rPr lang="el-GR" sz="2800">
                    <a:solidFill>
                      <a:schemeClr val="tx1"/>
                    </a:solidFill>
                  </a:rPr>
                  <a:t>(</a:t>
                </a:r>
                <a:r>
                  <a:rPr lang="en-US" sz="2800">
                    <a:solidFill>
                      <a:schemeClr val="tx1"/>
                    </a:solidFill>
                  </a:rPr>
                  <a:t>m</a:t>
                </a:r>
                <a:r>
                  <a:rPr lang="el-GR" sz="2800">
                    <a:solidFill>
                      <a:schemeClr val="tx1"/>
                    </a:solidFill>
                  </a:rPr>
                  <a:t>)</a:t>
                </a:r>
                <a:r>
                  <a:rPr lang="en-CA" sz="2800">
                    <a:solidFill>
                      <a:schemeClr val="tx1"/>
                    </a:solidFill>
                  </a:rPr>
                  <a:t> = </a:t>
                </a:r>
                <a:r>
                  <a:rPr lang="en-CA" sz="2800" dirty="0"/>
                  <a:t>1</a:t>
                </a:r>
              </a:p>
              <a:p>
                <a:pPr marL="0" indent="0">
                  <a:buNone/>
                </a:pPr>
                <a:r>
                  <a:rPr lang="en-CA" sz="2800" dirty="0"/>
                  <a:t>We rearrange the equation and get</a:t>
                </a:r>
                <a:r>
                  <a:rPr lang="en-CA" sz="2800" dirty="0">
                    <a:solidFill>
                      <a:schemeClr val="tx1"/>
                    </a:solidFill>
                  </a:rPr>
                  <a:t> </a:t>
                </a:r>
                <a14:m>
                  <m:oMath xmlns:m="http://schemas.openxmlformats.org/officeDocument/2006/math">
                    <m:r>
                      <a:rPr lang="en-CA" sz="2800" i="1" dirty="0">
                        <a:latin typeface="Cambria Math" panose="02040503050406030204" pitchFamily="18" charset="0"/>
                        <a:ea typeface="Cambria Math" panose="02040503050406030204" pitchFamily="18" charset="0"/>
                      </a:rPr>
                      <m:t>𝜑</m:t>
                    </m:r>
                  </m:oMath>
                </a14:m>
                <a:r>
                  <a:rPr lang="el-GR" sz="2800" dirty="0"/>
                  <a:t>(</a:t>
                </a:r>
                <a:r>
                  <a:rPr lang="en-US" sz="2800" dirty="0"/>
                  <a:t>m</a:t>
                </a:r>
                <a:r>
                  <a:rPr lang="el-GR" sz="2800" dirty="0"/>
                  <a:t>) </a:t>
                </a:r>
                <a14:m>
                  <m:oMath xmlns:m="http://schemas.openxmlformats.org/officeDocument/2006/math">
                    <m:r>
                      <a:rPr lang="en-CA" sz="2800" b="0" i="0" smtClean="0">
                        <a:solidFill>
                          <a:schemeClr val="tx1"/>
                        </a:solidFill>
                        <a:latin typeface="Cambria Math" panose="02040503050406030204" pitchFamily="18" charset="0"/>
                      </a:rPr>
                      <m:t>=</m:t>
                    </m:r>
                    <m:f>
                      <m:fPr>
                        <m:ctrlPr>
                          <a:rPr lang="en-CA"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𝑘</m:t>
                        </m:r>
                        <m:r>
                          <a:rPr lang="en-CA" sz="2800" i="1" smtClean="0">
                            <a:solidFill>
                              <a:schemeClr val="tx1"/>
                            </a:solidFill>
                            <a:latin typeface="Cambria Math" panose="02040503050406030204" pitchFamily="18" charset="0"/>
                          </a:rPr>
                          <m:t>𝑑</m:t>
                        </m:r>
                        <m:r>
                          <a:rPr lang="en-CA" sz="2800" i="1" smtClean="0">
                            <a:solidFill>
                              <a:schemeClr val="tx1"/>
                            </a:solidFill>
                            <a:latin typeface="Cambria Math" panose="02040503050406030204" pitchFamily="18" charset="0"/>
                          </a:rPr>
                          <m:t>−1</m:t>
                        </m:r>
                      </m:num>
                      <m:den>
                        <m:r>
                          <a:rPr lang="en-US" sz="2800" b="0" i="1" smtClean="0">
                            <a:solidFill>
                              <a:schemeClr val="tx1"/>
                            </a:solidFill>
                            <a:latin typeface="Cambria Math" panose="02040503050406030204" pitchFamily="18" charset="0"/>
                          </a:rPr>
                          <m:t>𝑐</m:t>
                        </m:r>
                      </m:den>
                    </m:f>
                  </m:oMath>
                </a14:m>
                <a:r>
                  <a:rPr lang="en-CA" sz="2800" dirty="0">
                    <a:solidFill>
                      <a:schemeClr val="tx1"/>
                    </a:solidFill>
                  </a:rPr>
                  <a:t> which</a:t>
                </a:r>
                <a:r>
                  <a:rPr lang="en-CA" sz="2800">
                    <a:solidFill>
                      <a:schemeClr val="tx1"/>
                    </a:solidFill>
                  </a:rPr>
                  <a:t> should also be an integer</a:t>
                </a:r>
              </a:p>
              <a:p>
                <a:pPr marL="0" indent="0">
                  <a:buNone/>
                </a:pPr>
                <a:endParaRPr lang="en-CA" sz="2800">
                  <a:solidFill>
                    <a:schemeClr val="tx1"/>
                  </a:solidFill>
                </a:endParaRPr>
              </a:p>
            </p:txBody>
          </p:sp>
        </mc:Choice>
        <mc:Fallback xmlns="">
          <p:sp>
            <p:nvSpPr>
              <p:cNvPr id="3" name="Content Placeholder 2">
                <a:extLst>
                  <a:ext uri="{FF2B5EF4-FFF2-40B4-BE49-F238E27FC236}">
                    <a16:creationId xmlns:a16="http://schemas.microsoft.com/office/drawing/2014/main" id="{0D27E1FE-B9B6-E46D-B29E-0F36B67B5E45}"/>
                  </a:ext>
                </a:extLst>
              </p:cNvPr>
              <p:cNvSpPr>
                <a:spLocks noGrp="1" noRot="1" noChangeAspect="1" noMove="1" noResize="1" noEditPoints="1" noAdjustHandles="1" noChangeArrowheads="1" noChangeShapeType="1" noTextEdit="1"/>
              </p:cNvSpPr>
              <p:nvPr>
                <p:ph idx="1"/>
              </p:nvPr>
            </p:nvSpPr>
            <p:spPr>
              <a:xfrm>
                <a:off x="685801" y="2328498"/>
                <a:ext cx="10131425" cy="3649133"/>
              </a:xfrm>
              <a:blipFill>
                <a:blip r:embed="rId2"/>
                <a:stretch>
                  <a:fillRect l="-1264" t="-16694" r="-1565" b="-4674"/>
                </a:stretch>
              </a:blipFill>
            </p:spPr>
            <p:txBody>
              <a:bodyPr/>
              <a:lstStyle/>
              <a:p>
                <a:r>
                  <a:rPr lang="en-CA">
                    <a:noFill/>
                  </a:rPr>
                  <a:t> </a:t>
                </a:r>
              </a:p>
            </p:txBody>
          </p:sp>
        </mc:Fallback>
      </mc:AlternateContent>
    </p:spTree>
    <p:extLst>
      <p:ext uri="{BB962C8B-B14F-4D97-AF65-F5344CB8AC3E}">
        <p14:creationId xmlns:p14="http://schemas.microsoft.com/office/powerpoint/2010/main" val="88663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2509C-331F-28CD-72CF-D482491B4148}"/>
              </a:ext>
            </a:extLst>
          </p:cNvPr>
          <p:cNvSpPr>
            <a:spLocks noGrp="1"/>
          </p:cNvSpPr>
          <p:nvPr>
            <p:ph type="title"/>
          </p:nvPr>
        </p:nvSpPr>
        <p:spPr/>
        <p:txBody>
          <a:bodyPr/>
          <a:lstStyle/>
          <a:p>
            <a:r>
              <a:rPr lang="en-CA">
                <a:latin typeface="+mn-lt"/>
              </a:rPr>
              <a:t>More remarks about the convergent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5088A8-9EDF-9155-774D-6C0DD2F73C06}"/>
                  </a:ext>
                </a:extLst>
              </p:cNvPr>
              <p:cNvSpPr>
                <a:spLocks noGrp="1"/>
              </p:cNvSpPr>
              <p:nvPr>
                <p:ph idx="1"/>
              </p:nvPr>
            </p:nvSpPr>
            <p:spPr>
              <a:xfrm>
                <a:off x="685802" y="2142067"/>
                <a:ext cx="3467550" cy="3649133"/>
              </a:xfrm>
            </p:spPr>
            <p:txBody>
              <a:bodyPr>
                <a:normAutofit/>
              </a:bodyPr>
              <a:lstStyle/>
              <a:p>
                <a:pPr marL="0" indent="0">
                  <a:buNone/>
                </a:pPr>
                <a14:m>
                  <m:oMath xmlns:m="http://schemas.openxmlformats.org/officeDocument/2006/math">
                    <m:r>
                      <a:rPr lang="en-CA" sz="2800" b="0" i="1" dirty="0" smtClean="0">
                        <a:latin typeface="Cambria Math" panose="02040503050406030204" pitchFamily="18" charset="0"/>
                        <a:ea typeface="Cambria Math" panose="02040503050406030204" pitchFamily="18" charset="0"/>
                      </a:rPr>
                      <m:t>𝜑</m:t>
                    </m:r>
                  </m:oMath>
                </a14:m>
                <a:r>
                  <a:rPr lang="el-GR" sz="2800"/>
                  <a:t>(</a:t>
                </a:r>
                <a:r>
                  <a:rPr lang="en-US" sz="2800"/>
                  <a:t>m</a:t>
                </a:r>
                <a:r>
                  <a:rPr lang="el-GR" sz="2800"/>
                  <a:t>)</a:t>
                </a:r>
                <a:r>
                  <a:rPr lang="en-CA" sz="2800"/>
                  <a:t>= (p-1)(q-1)</a:t>
                </a:r>
              </a:p>
              <a:p>
                <a:pPr marL="0" indent="0">
                  <a:buNone/>
                </a:pPr>
                <a:r>
                  <a:rPr lang="en-CA" sz="2800"/>
                  <a:t>	= </a:t>
                </a:r>
                <a:r>
                  <a:rPr lang="en-CA" sz="2800" err="1"/>
                  <a:t>pq</a:t>
                </a:r>
                <a:r>
                  <a:rPr lang="en-CA" sz="2800"/>
                  <a:t> –(</a:t>
                </a:r>
                <a:r>
                  <a:rPr lang="en-CA" sz="2800" err="1"/>
                  <a:t>p+q</a:t>
                </a:r>
                <a:r>
                  <a:rPr lang="en-CA" sz="2800"/>
                  <a:t>) +1</a:t>
                </a:r>
              </a:p>
              <a:p>
                <a:pPr marL="0" indent="0">
                  <a:buNone/>
                </a:pPr>
                <a:r>
                  <a:rPr lang="en-CA" sz="2800"/>
                  <a:t>	= m – (</a:t>
                </a:r>
                <a:r>
                  <a:rPr lang="en-CA" sz="2800" err="1"/>
                  <a:t>p+q</a:t>
                </a:r>
                <a:r>
                  <a:rPr lang="en-CA" sz="2800"/>
                  <a:t>) + 1</a:t>
                </a:r>
              </a:p>
              <a:p>
                <a:pPr marL="0" indent="0">
                  <a:buNone/>
                </a:pPr>
                <a:endParaRPr lang="en-CA" sz="2800"/>
              </a:p>
              <a:p>
                <a:pPr marL="0" indent="0">
                  <a:buNone/>
                </a:pPr>
                <a:r>
                  <a:rPr lang="en-CA" sz="2800"/>
                  <a:t>Rearrange: </a:t>
                </a:r>
              </a:p>
              <a:p>
                <a:pPr marL="0" indent="0">
                  <a:buNone/>
                </a:pPr>
                <a:r>
                  <a:rPr lang="en-CA" sz="2800" err="1"/>
                  <a:t>p+q</a:t>
                </a:r>
                <a:r>
                  <a:rPr lang="en-CA" sz="2800"/>
                  <a:t> = m - </a:t>
                </a:r>
                <a14:m>
                  <m:oMath xmlns:m="http://schemas.openxmlformats.org/officeDocument/2006/math">
                    <m:r>
                      <a:rPr lang="en-CA" sz="2800" b="0" i="1" dirty="0" smtClean="0">
                        <a:latin typeface="Cambria Math" panose="02040503050406030204" pitchFamily="18" charset="0"/>
                        <a:ea typeface="Cambria Math" panose="02040503050406030204" pitchFamily="18" charset="0"/>
                      </a:rPr>
                      <m:t>𝜑</m:t>
                    </m:r>
                  </m:oMath>
                </a14:m>
                <a:r>
                  <a:rPr lang="el-GR" sz="2800"/>
                  <a:t>(</a:t>
                </a:r>
                <a:r>
                  <a:rPr lang="en-US" sz="2800"/>
                  <a:t>m</a:t>
                </a:r>
                <a:r>
                  <a:rPr lang="el-GR" sz="2800"/>
                  <a:t>)</a:t>
                </a:r>
                <a:r>
                  <a:rPr lang="en-CA" sz="2800"/>
                  <a:t> + 1</a:t>
                </a:r>
              </a:p>
              <a:p>
                <a:pPr marL="0" indent="0">
                  <a:buNone/>
                </a:pPr>
                <a:endParaRPr lang="en-CA"/>
              </a:p>
            </p:txBody>
          </p:sp>
        </mc:Choice>
        <mc:Fallback xmlns="">
          <p:sp>
            <p:nvSpPr>
              <p:cNvPr id="3" name="Content Placeholder 2">
                <a:extLst>
                  <a:ext uri="{FF2B5EF4-FFF2-40B4-BE49-F238E27FC236}">
                    <a16:creationId xmlns:a16="http://schemas.microsoft.com/office/drawing/2014/main" id="{815088A8-9EDF-9155-774D-6C0DD2F73C06}"/>
                  </a:ext>
                </a:extLst>
              </p:cNvPr>
              <p:cNvSpPr>
                <a:spLocks noGrp="1" noRot="1" noChangeAspect="1" noMove="1" noResize="1" noEditPoints="1" noAdjustHandles="1" noChangeArrowheads="1" noChangeShapeType="1" noTextEdit="1"/>
              </p:cNvSpPr>
              <p:nvPr>
                <p:ph idx="1"/>
              </p:nvPr>
            </p:nvSpPr>
            <p:spPr>
              <a:xfrm>
                <a:off x="685802" y="2142067"/>
                <a:ext cx="3467550" cy="3649133"/>
              </a:xfrm>
              <a:blipFill>
                <a:blip r:embed="rId2"/>
                <a:stretch>
                  <a:fillRect l="-3697" t="-20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A177FD-A487-248D-A344-627E1F2F808D}"/>
                  </a:ext>
                </a:extLst>
              </p:cNvPr>
              <p:cNvSpPr txBox="1"/>
              <p:nvPr/>
            </p:nvSpPr>
            <p:spPr>
              <a:xfrm>
                <a:off x="4305010" y="2334766"/>
                <a:ext cx="7201188" cy="3128036"/>
              </a:xfrm>
              <a:prstGeom prst="rect">
                <a:avLst/>
              </a:prstGeom>
              <a:noFill/>
            </p:spPr>
            <p:txBody>
              <a:bodyPr wrap="square" rtlCol="0">
                <a:spAutoFit/>
              </a:bodyPr>
              <a:lstStyle/>
              <a:p>
                <a:r>
                  <a:rPr lang="en-CA" sz="2800"/>
                  <a:t>Consider the quadratic:</a:t>
                </a:r>
              </a:p>
              <a:p>
                <a:pPr algn="ctr"/>
                <a:r>
                  <a:rPr lang="en-CA" sz="2800"/>
                  <a:t>(x-p)(x-q) = 0</a:t>
                </a:r>
              </a:p>
              <a:p>
                <a:pPr algn="ctr"/>
                <a14:m>
                  <m:oMath xmlns:m="http://schemas.openxmlformats.org/officeDocument/2006/math">
                    <m:sSup>
                      <m:sSupPr>
                        <m:ctrlPr>
                          <a:rPr lang="en-CA" sz="2800" i="1" smtClean="0">
                            <a:latin typeface="Cambria Math" panose="02040503050406030204" pitchFamily="18" charset="0"/>
                          </a:rPr>
                        </m:ctrlPr>
                      </m:sSupPr>
                      <m:e>
                        <m:r>
                          <a:rPr lang="en-CA" sz="2800" b="0" i="1" smtClean="0">
                            <a:latin typeface="Cambria Math" panose="02040503050406030204" pitchFamily="18" charset="0"/>
                          </a:rPr>
                          <m:t>𝑥</m:t>
                        </m:r>
                      </m:e>
                      <m:sup>
                        <m:r>
                          <a:rPr lang="en-CA" sz="2800" b="0" i="1" smtClean="0">
                            <a:latin typeface="Cambria Math" panose="02040503050406030204" pitchFamily="18" charset="0"/>
                          </a:rPr>
                          <m:t>2</m:t>
                        </m:r>
                      </m:sup>
                    </m:sSup>
                  </m:oMath>
                </a14:m>
                <a:r>
                  <a:rPr lang="en-CA" sz="2800"/>
                  <a:t> - (</a:t>
                </a:r>
                <a:r>
                  <a:rPr lang="en-CA" sz="2800" err="1"/>
                  <a:t>p+q</a:t>
                </a:r>
                <a:r>
                  <a:rPr lang="en-CA" sz="2800"/>
                  <a:t>)x + </a:t>
                </a:r>
                <a:r>
                  <a:rPr lang="en-CA" sz="2800" err="1"/>
                  <a:t>pq</a:t>
                </a:r>
                <a:r>
                  <a:rPr lang="en-CA" sz="2800"/>
                  <a:t> = 0</a:t>
                </a:r>
              </a:p>
              <a:p>
                <a:pPr algn="ctr"/>
                <a14:m>
                  <m:oMath xmlns:m="http://schemas.openxmlformats.org/officeDocument/2006/math">
                    <m:sSup>
                      <m:sSupPr>
                        <m:ctrlPr>
                          <a:rPr lang="en-CA" sz="2800" i="1" smtClean="0">
                            <a:latin typeface="Cambria Math" panose="02040503050406030204" pitchFamily="18" charset="0"/>
                          </a:rPr>
                        </m:ctrlPr>
                      </m:sSupPr>
                      <m:e>
                        <m:r>
                          <a:rPr lang="en-CA" sz="2800" b="0" i="1" smtClean="0">
                            <a:latin typeface="Cambria Math" panose="02040503050406030204" pitchFamily="18" charset="0"/>
                          </a:rPr>
                          <m:t>𝑥</m:t>
                        </m:r>
                      </m:e>
                      <m:sup>
                        <m:r>
                          <a:rPr lang="en-CA" sz="2800" b="0" i="1" smtClean="0">
                            <a:latin typeface="Cambria Math" panose="02040503050406030204" pitchFamily="18" charset="0"/>
                          </a:rPr>
                          <m:t>2</m:t>
                        </m:r>
                      </m:sup>
                    </m:sSup>
                  </m:oMath>
                </a14:m>
                <a:r>
                  <a:rPr lang="en-CA" sz="2800"/>
                  <a:t>-(m- </a:t>
                </a:r>
                <a14:m>
                  <m:oMath xmlns:m="http://schemas.openxmlformats.org/officeDocument/2006/math">
                    <m:r>
                      <a:rPr lang="en-CA" sz="2800" i="1" dirty="0">
                        <a:latin typeface="Cambria Math" panose="02040503050406030204" pitchFamily="18" charset="0"/>
                        <a:ea typeface="Cambria Math" panose="02040503050406030204" pitchFamily="18" charset="0"/>
                      </a:rPr>
                      <m:t>𝜑</m:t>
                    </m:r>
                  </m:oMath>
                </a14:m>
                <a:r>
                  <a:rPr lang="el-GR" sz="2800"/>
                  <a:t>(</a:t>
                </a:r>
                <a:r>
                  <a:rPr lang="en-US" sz="2800"/>
                  <a:t>m</a:t>
                </a:r>
                <a:r>
                  <a:rPr lang="el-GR" sz="2800"/>
                  <a:t>)</a:t>
                </a:r>
                <a:r>
                  <a:rPr lang="en-CA" sz="2800"/>
                  <a:t>+1)x + m = 0</a:t>
                </a:r>
              </a:p>
              <a:p>
                <a:endParaRPr lang="en-CA" sz="2800"/>
              </a:p>
              <a:p>
                <a:r>
                  <a:rPr lang="en-CA" sz="2800"/>
                  <a:t>If the value of </a:t>
                </a:r>
                <a14:m>
                  <m:oMath xmlns:m="http://schemas.openxmlformats.org/officeDocument/2006/math">
                    <m:r>
                      <a:rPr lang="en-CA" sz="2800" b="0" i="1" dirty="0" smtClean="0">
                        <a:latin typeface="Cambria Math" panose="02040503050406030204" pitchFamily="18" charset="0"/>
                        <a:ea typeface="Cambria Math" panose="02040503050406030204" pitchFamily="18" charset="0"/>
                      </a:rPr>
                      <m:t>𝜑</m:t>
                    </m:r>
                  </m:oMath>
                </a14:m>
                <a:r>
                  <a:rPr lang="el-GR" sz="2800"/>
                  <a:t>(</a:t>
                </a:r>
                <a:r>
                  <a:rPr lang="en-US" sz="2800"/>
                  <a:t>m</a:t>
                </a:r>
                <a:r>
                  <a:rPr lang="el-GR" sz="2800"/>
                  <a:t>)</a:t>
                </a:r>
                <a:r>
                  <a:rPr lang="en-CA" sz="2800"/>
                  <a:t> is correct, the root of this equation is integers</a:t>
                </a:r>
              </a:p>
            </p:txBody>
          </p:sp>
        </mc:Choice>
        <mc:Fallback xmlns="">
          <p:sp>
            <p:nvSpPr>
              <p:cNvPr id="6" name="TextBox 5">
                <a:extLst>
                  <a:ext uri="{FF2B5EF4-FFF2-40B4-BE49-F238E27FC236}">
                    <a16:creationId xmlns:a16="http://schemas.microsoft.com/office/drawing/2014/main" id="{9FA177FD-A487-248D-A344-627E1F2F808D}"/>
                  </a:ext>
                </a:extLst>
              </p:cNvPr>
              <p:cNvSpPr txBox="1">
                <a:spLocks noRot="1" noChangeAspect="1" noMove="1" noResize="1" noEditPoints="1" noAdjustHandles="1" noChangeArrowheads="1" noChangeShapeType="1" noTextEdit="1"/>
              </p:cNvSpPr>
              <p:nvPr/>
            </p:nvSpPr>
            <p:spPr>
              <a:xfrm>
                <a:off x="4305010" y="2334766"/>
                <a:ext cx="7201188" cy="3128036"/>
              </a:xfrm>
              <a:prstGeom prst="rect">
                <a:avLst/>
              </a:prstGeom>
              <a:blipFill>
                <a:blip r:embed="rId3"/>
                <a:stretch>
                  <a:fillRect l="-1693" t="-1754" b="-4094"/>
                </a:stretch>
              </a:blipFill>
            </p:spPr>
            <p:txBody>
              <a:bodyPr/>
              <a:lstStyle/>
              <a:p>
                <a:r>
                  <a:rPr lang="en-US">
                    <a:noFill/>
                  </a:rPr>
                  <a:t> </a:t>
                </a:r>
              </a:p>
            </p:txBody>
          </p:sp>
        </mc:Fallback>
      </mc:AlternateContent>
    </p:spTree>
    <p:extLst>
      <p:ext uri="{BB962C8B-B14F-4D97-AF65-F5344CB8AC3E}">
        <p14:creationId xmlns:p14="http://schemas.microsoft.com/office/powerpoint/2010/main" val="63133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76B33-4DB7-55D2-9E63-31FEC047AAC3}"/>
              </a:ext>
            </a:extLst>
          </p:cNvPr>
          <p:cNvSpPr>
            <a:spLocks noGrp="1"/>
          </p:cNvSpPr>
          <p:nvPr>
            <p:ph type="title"/>
          </p:nvPr>
        </p:nvSpPr>
        <p:spPr/>
        <p:txBody>
          <a:bodyPr>
            <a:normAutofit/>
          </a:bodyPr>
          <a:lstStyle/>
          <a:p>
            <a:r>
              <a:rPr lang="en-CA" sz="4000">
                <a:latin typeface="+mn-lt"/>
              </a:rPr>
              <a:t>Continued Fractions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B41F7E-69B9-2F4F-7254-57B053763DA3}"/>
                  </a:ext>
                </a:extLst>
              </p:cNvPr>
              <p:cNvSpPr>
                <a:spLocks noGrp="1"/>
              </p:cNvSpPr>
              <p:nvPr>
                <p:ph idx="1"/>
              </p:nvPr>
            </p:nvSpPr>
            <p:spPr>
              <a:xfrm>
                <a:off x="6440130" y="1876596"/>
                <a:ext cx="5555226" cy="364913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4000" i="1" smtClean="0">
                              <a:latin typeface="Cambria Math" panose="02040503050406030204" pitchFamily="18" charset="0"/>
                            </a:rPr>
                          </m:ctrlPr>
                        </m:sSubPr>
                        <m:e>
                          <m:r>
                            <a:rPr lang="en-CA" sz="4000" b="0" i="1" smtClean="0">
                              <a:latin typeface="Cambria Math" panose="02040503050406030204" pitchFamily="18" charset="0"/>
                            </a:rPr>
                            <m:t>𝑞</m:t>
                          </m:r>
                        </m:e>
                        <m:sub>
                          <m:r>
                            <a:rPr lang="en-CA" sz="4000" b="0" i="1" smtClean="0">
                              <a:latin typeface="Cambria Math" panose="02040503050406030204" pitchFamily="18" charset="0"/>
                            </a:rPr>
                            <m:t>0</m:t>
                          </m:r>
                        </m:sub>
                      </m:sSub>
                      <m:r>
                        <a:rPr lang="en-CA" sz="4000" i="1" smtClean="0">
                          <a:latin typeface="Cambria Math" panose="02040503050406030204" pitchFamily="18" charset="0"/>
                        </a:rPr>
                        <m:t>+</m:t>
                      </m:r>
                      <m:f>
                        <m:fPr>
                          <m:ctrlPr>
                            <a:rPr lang="en-CA" sz="4000" i="1" smtClean="0">
                              <a:solidFill>
                                <a:srgbClr val="836967"/>
                              </a:solidFill>
                              <a:latin typeface="Cambria Math" panose="02040503050406030204" pitchFamily="18" charset="0"/>
                            </a:rPr>
                          </m:ctrlPr>
                        </m:fPr>
                        <m:num>
                          <m:r>
                            <a:rPr lang="en-CA" sz="4000" i="1" smtClean="0">
                              <a:latin typeface="Cambria Math" panose="02040503050406030204" pitchFamily="18" charset="0"/>
                            </a:rPr>
                            <m:t>1</m:t>
                          </m:r>
                        </m:num>
                        <m:den>
                          <m:sSub>
                            <m:sSubPr>
                              <m:ctrlPr>
                                <a:rPr lang="en-CA" sz="4000" i="1" smtClean="0">
                                  <a:solidFill>
                                    <a:srgbClr val="836967"/>
                                  </a:solidFill>
                                  <a:latin typeface="Cambria Math" panose="02040503050406030204" pitchFamily="18" charset="0"/>
                                </a:rPr>
                              </m:ctrlPr>
                            </m:sSubPr>
                            <m:e>
                              <m:r>
                                <a:rPr lang="en-CA" sz="4000" i="1" smtClean="0">
                                  <a:latin typeface="Cambria Math" panose="02040503050406030204" pitchFamily="18" charset="0"/>
                                </a:rPr>
                                <m:t>𝑞</m:t>
                              </m:r>
                            </m:e>
                            <m:sub>
                              <m:r>
                                <a:rPr lang="en-CA" sz="4000" i="1" smtClean="0">
                                  <a:latin typeface="Cambria Math" panose="02040503050406030204" pitchFamily="18" charset="0"/>
                                </a:rPr>
                                <m:t>1</m:t>
                              </m:r>
                            </m:sub>
                          </m:sSub>
                          <m:r>
                            <a:rPr lang="en-CA" sz="4000" i="1" smtClean="0">
                              <a:latin typeface="Cambria Math" panose="02040503050406030204" pitchFamily="18" charset="0"/>
                            </a:rPr>
                            <m:t>+</m:t>
                          </m:r>
                          <m:f>
                            <m:fPr>
                              <m:ctrlPr>
                                <a:rPr lang="en-CA" sz="4000" i="1" smtClean="0">
                                  <a:solidFill>
                                    <a:srgbClr val="836967"/>
                                  </a:solidFill>
                                  <a:latin typeface="Cambria Math" panose="02040503050406030204" pitchFamily="18" charset="0"/>
                                </a:rPr>
                              </m:ctrlPr>
                            </m:fPr>
                            <m:num>
                              <m:r>
                                <a:rPr lang="en-CA" sz="4000" i="1" smtClean="0">
                                  <a:latin typeface="Cambria Math" panose="02040503050406030204" pitchFamily="18" charset="0"/>
                                </a:rPr>
                                <m:t>1</m:t>
                              </m:r>
                            </m:num>
                            <m:den>
                              <m:sSub>
                                <m:sSubPr>
                                  <m:ctrlPr>
                                    <a:rPr lang="en-CA" sz="4000" i="1" smtClean="0">
                                      <a:solidFill>
                                        <a:srgbClr val="836967"/>
                                      </a:solidFill>
                                      <a:latin typeface="Cambria Math" panose="02040503050406030204" pitchFamily="18" charset="0"/>
                                    </a:rPr>
                                  </m:ctrlPr>
                                </m:sSubPr>
                                <m:e>
                                  <m:r>
                                    <a:rPr lang="en-CA" sz="4000" i="1" smtClean="0">
                                      <a:latin typeface="Cambria Math" panose="02040503050406030204" pitchFamily="18" charset="0"/>
                                    </a:rPr>
                                    <m:t>𝑞</m:t>
                                  </m:r>
                                </m:e>
                                <m:sub>
                                  <m:r>
                                    <a:rPr lang="en-CA" sz="4000" i="1" smtClean="0">
                                      <a:latin typeface="Cambria Math" panose="02040503050406030204" pitchFamily="18" charset="0"/>
                                    </a:rPr>
                                    <m:t>2</m:t>
                                  </m:r>
                                </m:sub>
                              </m:sSub>
                              <m:r>
                                <a:rPr lang="en-CA" sz="4000" i="1" smtClean="0">
                                  <a:latin typeface="Cambria Math" panose="02040503050406030204" pitchFamily="18" charset="0"/>
                                </a:rPr>
                                <m:t>+</m:t>
                              </m:r>
                              <m:f>
                                <m:fPr>
                                  <m:ctrlPr>
                                    <a:rPr lang="en-CA" sz="4000" i="1" smtClean="0">
                                      <a:solidFill>
                                        <a:srgbClr val="836967"/>
                                      </a:solidFill>
                                      <a:latin typeface="Cambria Math" panose="02040503050406030204" pitchFamily="18" charset="0"/>
                                    </a:rPr>
                                  </m:ctrlPr>
                                </m:fPr>
                                <m:num>
                                  <m:r>
                                    <a:rPr lang="en-CA" sz="4000" i="1" smtClean="0">
                                      <a:latin typeface="Cambria Math" panose="02040503050406030204" pitchFamily="18" charset="0"/>
                                    </a:rPr>
                                    <m:t>1</m:t>
                                  </m:r>
                                </m:num>
                                <m:den>
                                  <m:sSub>
                                    <m:sSubPr>
                                      <m:ctrlPr>
                                        <a:rPr lang="en-CA" sz="4000" i="1" smtClean="0">
                                          <a:solidFill>
                                            <a:srgbClr val="836967"/>
                                          </a:solidFill>
                                          <a:latin typeface="Cambria Math" panose="02040503050406030204" pitchFamily="18" charset="0"/>
                                        </a:rPr>
                                      </m:ctrlPr>
                                    </m:sSubPr>
                                    <m:e>
                                      <m:r>
                                        <a:rPr lang="en-CA" sz="4000" i="1" smtClean="0">
                                          <a:latin typeface="Cambria Math" panose="02040503050406030204" pitchFamily="18" charset="0"/>
                                        </a:rPr>
                                        <m:t>𝑞</m:t>
                                      </m:r>
                                    </m:e>
                                    <m:sub>
                                      <m:r>
                                        <a:rPr lang="en-CA" sz="4000" i="1" smtClean="0">
                                          <a:latin typeface="Cambria Math" panose="02040503050406030204" pitchFamily="18" charset="0"/>
                                        </a:rPr>
                                        <m:t>3</m:t>
                                      </m:r>
                                    </m:sub>
                                  </m:sSub>
                                  <m:r>
                                    <a:rPr lang="en-CA" sz="4000" i="1" smtClean="0">
                                      <a:latin typeface="Cambria Math" panose="02040503050406030204" pitchFamily="18" charset="0"/>
                                    </a:rPr>
                                    <m:t>+</m:t>
                                  </m:r>
                                  <m:f>
                                    <m:fPr>
                                      <m:ctrlPr>
                                        <a:rPr lang="en-CA" sz="4000" i="1" smtClean="0">
                                          <a:solidFill>
                                            <a:srgbClr val="836967"/>
                                          </a:solidFill>
                                          <a:latin typeface="Cambria Math" panose="02040503050406030204" pitchFamily="18" charset="0"/>
                                        </a:rPr>
                                      </m:ctrlPr>
                                    </m:fPr>
                                    <m:num>
                                      <m:r>
                                        <a:rPr lang="en-CA" sz="4000" i="1" smtClean="0">
                                          <a:latin typeface="Cambria Math" panose="02040503050406030204" pitchFamily="18" charset="0"/>
                                        </a:rPr>
                                        <m:t>1</m:t>
                                      </m:r>
                                    </m:num>
                                    <m:den>
                                      <m:r>
                                        <a:rPr lang="en-CA" sz="4000" i="1" smtClean="0">
                                          <a:latin typeface="Cambria Math" panose="02040503050406030204" pitchFamily="18" charset="0"/>
                                        </a:rPr>
                                        <m:t>…</m:t>
                                      </m:r>
                                    </m:den>
                                  </m:f>
                                </m:den>
                              </m:f>
                            </m:den>
                          </m:f>
                        </m:den>
                      </m:f>
                    </m:oMath>
                  </m:oMathPara>
                </a14:m>
                <a:endParaRPr lang="en-CA" sz="4000"/>
              </a:p>
            </p:txBody>
          </p:sp>
        </mc:Choice>
        <mc:Fallback xmlns="">
          <p:sp>
            <p:nvSpPr>
              <p:cNvPr id="3" name="Content Placeholder 2">
                <a:extLst>
                  <a:ext uri="{FF2B5EF4-FFF2-40B4-BE49-F238E27FC236}">
                    <a16:creationId xmlns:a16="http://schemas.microsoft.com/office/drawing/2014/main" id="{4AB41F7E-69B9-2F4F-7254-57B053763DA3}"/>
                  </a:ext>
                </a:extLst>
              </p:cNvPr>
              <p:cNvSpPr>
                <a:spLocks noGrp="1" noRot="1" noChangeAspect="1" noMove="1" noResize="1" noEditPoints="1" noAdjustHandles="1" noChangeArrowheads="1" noChangeShapeType="1" noTextEdit="1"/>
              </p:cNvSpPr>
              <p:nvPr>
                <p:ph idx="1"/>
              </p:nvPr>
            </p:nvSpPr>
            <p:spPr>
              <a:xfrm>
                <a:off x="6440130" y="1876596"/>
                <a:ext cx="5555226" cy="3649133"/>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E91E40-7A5B-F152-75E0-FF66ED2E975F}"/>
                  </a:ext>
                </a:extLst>
              </p:cNvPr>
              <p:cNvSpPr txBox="1"/>
              <p:nvPr/>
            </p:nvSpPr>
            <p:spPr>
              <a:xfrm>
                <a:off x="796413" y="2065867"/>
                <a:ext cx="6154994" cy="4267771"/>
              </a:xfrm>
              <a:prstGeom prst="rect">
                <a:avLst/>
              </a:prstGeom>
              <a:noFill/>
            </p:spPr>
            <p:txBody>
              <a:bodyPr wrap="square" rtlCol="0">
                <a:spAutoFit/>
              </a:bodyPr>
              <a:lstStyle/>
              <a:p>
                <a:r>
                  <a:rPr lang="en-CA" sz="2400"/>
                  <a:t>Usually denoted as &lt;</a:t>
                </a:r>
                <a14:m>
                  <m:oMath xmlns:m="http://schemas.openxmlformats.org/officeDocument/2006/math">
                    <m:sSub>
                      <m:sSubPr>
                        <m:ctrlPr>
                          <a:rPr lang="en-CA" sz="2400" i="1" smtClean="0">
                            <a:latin typeface="Cambria Math" panose="02040503050406030204" pitchFamily="18" charset="0"/>
                          </a:rPr>
                        </m:ctrlPr>
                      </m:sSubPr>
                      <m:e>
                        <m:r>
                          <a:rPr lang="en-CA" sz="2400" b="0" i="1" smtClean="0">
                            <a:latin typeface="Cambria Math" panose="02040503050406030204" pitchFamily="18" charset="0"/>
                          </a:rPr>
                          <m:t>𝑞</m:t>
                        </m:r>
                      </m:e>
                      <m:sub>
                        <m:r>
                          <a:rPr lang="en-CA" sz="2400" b="0" i="1" smtClean="0">
                            <a:latin typeface="Cambria Math" panose="02040503050406030204" pitchFamily="18" charset="0"/>
                          </a:rPr>
                          <m:t>0</m:t>
                        </m:r>
                      </m:sub>
                    </m:sSub>
                    <m:r>
                      <a:rPr lang="en-CA" sz="2400" b="0" i="1" smtClean="0">
                        <a:latin typeface="Cambria Math" panose="02040503050406030204" pitchFamily="18" charset="0"/>
                      </a:rPr>
                      <m:t>,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𝑞</m:t>
                        </m:r>
                      </m:e>
                      <m:sub>
                        <m:r>
                          <a:rPr lang="en-CA" sz="2400" b="0" i="1" smtClean="0">
                            <a:latin typeface="Cambria Math" panose="02040503050406030204" pitchFamily="18" charset="0"/>
                          </a:rPr>
                          <m:t>1</m:t>
                        </m:r>
                      </m:sub>
                    </m:sSub>
                    <m:r>
                      <a:rPr lang="en-CA" sz="2400" b="0" i="1" smtClean="0">
                        <a:latin typeface="Cambria Math" panose="02040503050406030204" pitchFamily="18" charset="0"/>
                      </a:rPr>
                      <m:t>,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𝑞</m:t>
                        </m:r>
                      </m:e>
                      <m:sub>
                        <m:r>
                          <a:rPr lang="en-CA" sz="2400" b="0" i="1" smtClean="0">
                            <a:latin typeface="Cambria Math" panose="02040503050406030204" pitchFamily="18" charset="0"/>
                          </a:rPr>
                          <m:t>2</m:t>
                        </m:r>
                      </m:sub>
                    </m:sSub>
                    <m:r>
                      <a:rPr lang="en-CA" sz="2400" b="0" i="1" smtClean="0">
                        <a:latin typeface="Cambria Math" panose="02040503050406030204" pitchFamily="18" charset="0"/>
                      </a:rPr>
                      <m:t>,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𝑞</m:t>
                        </m:r>
                      </m:e>
                      <m:sub>
                        <m:r>
                          <a:rPr lang="en-CA" sz="2400" b="0" i="1" smtClean="0">
                            <a:latin typeface="Cambria Math" panose="02040503050406030204" pitchFamily="18" charset="0"/>
                          </a:rPr>
                          <m:t>3</m:t>
                        </m:r>
                      </m:sub>
                    </m:sSub>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𝑞</m:t>
                        </m:r>
                      </m:e>
                      <m:sub>
                        <m:r>
                          <a:rPr lang="en-CA" sz="2400" b="0" i="1" smtClean="0">
                            <a:latin typeface="Cambria Math" panose="02040503050406030204" pitchFamily="18" charset="0"/>
                          </a:rPr>
                          <m:t>𝑛</m:t>
                        </m:r>
                      </m:sub>
                    </m:sSub>
                    <m:r>
                      <a:rPr lang="en-CA" sz="2400" b="0" i="1" smtClean="0">
                        <a:latin typeface="Cambria Math" panose="02040503050406030204" pitchFamily="18" charset="0"/>
                      </a:rPr>
                      <m:t> </m:t>
                    </m:r>
                  </m:oMath>
                </a14:m>
                <a:r>
                  <a:rPr lang="en-CA" sz="2400"/>
                  <a:t>&gt;</a:t>
                </a:r>
              </a:p>
              <a:p>
                <a:endParaRPr lang="en-CA" sz="2400"/>
              </a:p>
              <a:p>
                <a:r>
                  <a:rPr lang="en-CA" sz="2400"/>
                  <a:t>Finite for any rational number, cyclic for any quadratic irrational number</a:t>
                </a:r>
              </a:p>
              <a:p>
                <a:endParaRPr lang="en-CA" sz="2400"/>
              </a:p>
              <a:p>
                <a:r>
                  <a:rPr lang="en-CA" sz="2400"/>
                  <a:t>	</a:t>
                </a:r>
                <a:r>
                  <a:rPr lang="en-CA" sz="2400" i="1" u="sng"/>
                  <a:t>quadratic irrational numbers</a:t>
                </a:r>
                <a:r>
                  <a:rPr lang="en-CA" sz="2400"/>
                  <a:t>: solutions of quadratic equation with irreducible square root</a:t>
                </a:r>
              </a:p>
              <a:p>
                <a:r>
                  <a:rPr lang="en-CA" sz="2400"/>
                  <a:t>i.e. : </a:t>
                </a:r>
                <a14:m>
                  <m:oMath xmlns:m="http://schemas.openxmlformats.org/officeDocument/2006/math">
                    <m:f>
                      <m:fPr>
                        <m:ctrlPr>
                          <a:rPr lang="en-CA" sz="2400" i="1" smtClean="0">
                            <a:solidFill>
                              <a:srgbClr val="836967"/>
                            </a:solidFill>
                            <a:latin typeface="Cambria Math" panose="02040503050406030204" pitchFamily="18" charset="0"/>
                          </a:rPr>
                        </m:ctrlPr>
                      </m:fPr>
                      <m:num>
                        <m:r>
                          <a:rPr lang="en-CA" sz="2400" i="1" smtClean="0">
                            <a:latin typeface="Cambria Math" panose="02040503050406030204" pitchFamily="18" charset="0"/>
                          </a:rPr>
                          <m:t>𝑎</m:t>
                        </m:r>
                        <m:r>
                          <a:rPr lang="en-CA" sz="2400" i="1" smtClean="0">
                            <a:latin typeface="Cambria Math" panose="02040503050406030204" pitchFamily="18" charset="0"/>
                          </a:rPr>
                          <m:t>+</m:t>
                        </m:r>
                        <m:r>
                          <a:rPr lang="en-CA" sz="2400" i="1" smtClean="0">
                            <a:latin typeface="Cambria Math" panose="02040503050406030204" pitchFamily="18" charset="0"/>
                          </a:rPr>
                          <m:t>𝑏</m:t>
                        </m:r>
                        <m:rad>
                          <m:radPr>
                            <m:degHide m:val="on"/>
                            <m:ctrlPr>
                              <a:rPr lang="en-CA" sz="2400" i="1" smtClean="0">
                                <a:solidFill>
                                  <a:srgbClr val="836967"/>
                                </a:solidFill>
                                <a:latin typeface="Cambria Math" panose="02040503050406030204" pitchFamily="18" charset="0"/>
                              </a:rPr>
                            </m:ctrlPr>
                          </m:radPr>
                          <m:deg/>
                          <m:e>
                            <m:r>
                              <a:rPr lang="en-CA" sz="2400" i="1" smtClean="0">
                                <a:latin typeface="Cambria Math" panose="02040503050406030204" pitchFamily="18" charset="0"/>
                              </a:rPr>
                              <m:t>𝑐</m:t>
                            </m:r>
                          </m:e>
                        </m:rad>
                      </m:num>
                      <m:den>
                        <m:r>
                          <a:rPr lang="en-CA" sz="2400" i="1" smtClean="0">
                            <a:latin typeface="Cambria Math" panose="02040503050406030204" pitchFamily="18" charset="0"/>
                          </a:rPr>
                          <m:t>𝑑</m:t>
                        </m:r>
                      </m:den>
                    </m:f>
                  </m:oMath>
                </a14:m>
                <a:r>
                  <a:rPr lang="en-CA" sz="2400"/>
                  <a:t> </a:t>
                </a:r>
              </a:p>
              <a:p>
                <a:r>
                  <a:rPr lang="en-CA" sz="2400"/>
                  <a:t>where a, b, c, d are integers, d</a:t>
                </a:r>
                <a14:m>
                  <m:oMath xmlns:m="http://schemas.openxmlformats.org/officeDocument/2006/math">
                    <m:r>
                      <a:rPr lang="en-CA" sz="240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0</m:t>
                    </m:r>
                    <m:r>
                      <a:rPr lang="en-CA" sz="2400" b="0" i="0" smtClean="0">
                        <a:latin typeface="Cambria Math" panose="02040503050406030204" pitchFamily="18" charset="0"/>
                        <a:ea typeface="Cambria Math" panose="02040503050406030204" pitchFamily="18" charset="0"/>
                      </a:rPr>
                      <m:t> </m:t>
                    </m:r>
                    <m:r>
                      <m:rPr>
                        <m:sty m:val="p"/>
                      </m:rPr>
                      <a:rPr lang="en-CA" sz="2400" b="0" i="0" smtClean="0">
                        <a:latin typeface="Cambria Math" panose="02040503050406030204" pitchFamily="18" charset="0"/>
                        <a:ea typeface="Cambria Math" panose="02040503050406030204" pitchFamily="18" charset="0"/>
                      </a:rPr>
                      <m:t>and</m:t>
                    </m:r>
                    <m:r>
                      <a:rPr lang="en-CA" sz="2400" b="0" i="0" smtClean="0">
                        <a:latin typeface="Cambria Math" panose="02040503050406030204" pitchFamily="18" charset="0"/>
                        <a:ea typeface="Cambria Math" panose="02040503050406030204" pitchFamily="18" charset="0"/>
                      </a:rPr>
                      <m:t> </m:t>
                    </m:r>
                    <m:r>
                      <m:rPr>
                        <m:sty m:val="p"/>
                      </m:rPr>
                      <a:rPr lang="en-CA" sz="2400" b="0" i="0" smtClean="0">
                        <a:latin typeface="Cambria Math" panose="02040503050406030204" pitchFamily="18" charset="0"/>
                        <a:ea typeface="Cambria Math" panose="02040503050406030204" pitchFamily="18" charset="0"/>
                      </a:rPr>
                      <m:t>c</m:t>
                    </m:r>
                  </m:oMath>
                </a14:m>
                <a:r>
                  <a:rPr lang="en-CA" sz="2400"/>
                  <a:t> is square free</a:t>
                </a:r>
              </a:p>
              <a:p>
                <a:endParaRPr lang="en-CA"/>
              </a:p>
            </p:txBody>
          </p:sp>
        </mc:Choice>
        <mc:Fallback xmlns="">
          <p:sp>
            <p:nvSpPr>
              <p:cNvPr id="4" name="TextBox 3">
                <a:extLst>
                  <a:ext uri="{FF2B5EF4-FFF2-40B4-BE49-F238E27FC236}">
                    <a16:creationId xmlns:a16="http://schemas.microsoft.com/office/drawing/2014/main" id="{34E91E40-7A5B-F152-75E0-FF66ED2E975F}"/>
                  </a:ext>
                </a:extLst>
              </p:cNvPr>
              <p:cNvSpPr txBox="1">
                <a:spLocks noRot="1" noChangeAspect="1" noMove="1" noResize="1" noEditPoints="1" noAdjustHandles="1" noChangeArrowheads="1" noChangeShapeType="1" noTextEdit="1"/>
              </p:cNvSpPr>
              <p:nvPr/>
            </p:nvSpPr>
            <p:spPr>
              <a:xfrm>
                <a:off x="796413" y="2065867"/>
                <a:ext cx="6154994" cy="4267771"/>
              </a:xfrm>
              <a:prstGeom prst="rect">
                <a:avLst/>
              </a:prstGeom>
              <a:blipFill>
                <a:blip r:embed="rId4"/>
                <a:stretch>
                  <a:fillRect l="-1586" t="-1143"/>
                </a:stretch>
              </a:blipFill>
            </p:spPr>
            <p:txBody>
              <a:bodyPr/>
              <a:lstStyle/>
              <a:p>
                <a:r>
                  <a:rPr lang="en-US">
                    <a:noFill/>
                  </a:rPr>
                  <a:t> </a:t>
                </a:r>
              </a:p>
            </p:txBody>
          </p:sp>
        </mc:Fallback>
      </mc:AlternateContent>
    </p:spTree>
    <p:extLst>
      <p:ext uri="{BB962C8B-B14F-4D97-AF65-F5344CB8AC3E}">
        <p14:creationId xmlns:p14="http://schemas.microsoft.com/office/powerpoint/2010/main" val="72597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19</TotalTime>
  <Words>1393</Words>
  <Application>Microsoft Office PowerPoint</Application>
  <PresentationFormat>Widescreen</PresentationFormat>
  <Paragraphs>146</Paragraphs>
  <Slides>23</Slides>
  <Notes>4</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Celestial</vt:lpstr>
      <vt:lpstr>Limitation of RSA Wiener’s attack</vt:lpstr>
      <vt:lpstr>RSA brief review</vt:lpstr>
      <vt:lpstr>Wiener’s Theorem</vt:lpstr>
      <vt:lpstr>Proof</vt:lpstr>
      <vt:lpstr>Some important observations</vt:lpstr>
      <vt:lpstr>Finding k/m</vt:lpstr>
      <vt:lpstr>Some remarks about the convergent</vt:lpstr>
      <vt:lpstr>More remarks about the convergent</vt:lpstr>
      <vt:lpstr>Continued Fractions</vt:lpstr>
      <vt:lpstr>Write any fraction as a continued fraction</vt:lpstr>
      <vt:lpstr>Example and proof</vt:lpstr>
      <vt:lpstr>Find the convergent of a fraction using continued fraction</vt:lpstr>
      <vt:lpstr>Example</vt:lpstr>
      <vt:lpstr>PowerPoint Presentation</vt:lpstr>
      <vt:lpstr>PowerPoint Presentation</vt:lpstr>
      <vt:lpstr>Practices to prevent Wiener’s Attack</vt:lpstr>
      <vt:lpstr>Large k</vt:lpstr>
      <vt:lpstr>Chinese remainder theorem</vt:lpstr>
      <vt:lpstr>Chinese remainder theorem</vt:lpstr>
      <vt:lpstr>General Formula to Apply:</vt:lpstr>
      <vt:lpstr>Example of Usage</vt:lpstr>
      <vt:lpstr>How does it accelerate the decryption in RSA</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Ziyi Zhao</dc:creator>
  <cp:lastModifiedBy>Chengcheng Li</cp:lastModifiedBy>
  <cp:revision>2</cp:revision>
  <dcterms:created xsi:type="dcterms:W3CDTF">2024-04-18T15:31:45Z</dcterms:created>
  <dcterms:modified xsi:type="dcterms:W3CDTF">2025-01-11T00:33:02Z</dcterms:modified>
</cp:coreProperties>
</file>